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Lst>
  <p:notesMasterIdLst>
    <p:notesMasterId r:id="rId42"/>
  </p:notesMasterIdLst>
  <p:handoutMasterIdLst>
    <p:handoutMasterId r:id="rId43"/>
  </p:handoutMasterIdLst>
  <p:sldIdLst>
    <p:sldId id="269" r:id="rId2"/>
    <p:sldId id="634" r:id="rId3"/>
    <p:sldId id="596" r:id="rId4"/>
    <p:sldId id="631" r:id="rId5"/>
    <p:sldId id="635" r:id="rId6"/>
    <p:sldId id="585" r:id="rId7"/>
    <p:sldId id="597" r:id="rId8"/>
    <p:sldId id="598" r:id="rId9"/>
    <p:sldId id="599" r:id="rId10"/>
    <p:sldId id="600" r:id="rId11"/>
    <p:sldId id="601" r:id="rId12"/>
    <p:sldId id="602" r:id="rId13"/>
    <p:sldId id="614" r:id="rId14"/>
    <p:sldId id="615" r:id="rId15"/>
    <p:sldId id="616" r:id="rId16"/>
    <p:sldId id="617" r:id="rId17"/>
    <p:sldId id="618" r:id="rId18"/>
    <p:sldId id="619" r:id="rId19"/>
    <p:sldId id="620" r:id="rId20"/>
    <p:sldId id="621" r:id="rId21"/>
    <p:sldId id="622" r:id="rId22"/>
    <p:sldId id="623" r:id="rId23"/>
    <p:sldId id="624" r:id="rId24"/>
    <p:sldId id="626" r:id="rId25"/>
    <p:sldId id="633" r:id="rId26"/>
    <p:sldId id="628" r:id="rId27"/>
    <p:sldId id="632" r:id="rId28"/>
    <p:sldId id="629" r:id="rId29"/>
    <p:sldId id="630" r:id="rId30"/>
    <p:sldId id="603" r:id="rId31"/>
    <p:sldId id="604" r:id="rId32"/>
    <p:sldId id="605" r:id="rId33"/>
    <p:sldId id="606" r:id="rId34"/>
    <p:sldId id="607" r:id="rId35"/>
    <p:sldId id="608" r:id="rId36"/>
    <p:sldId id="609" r:id="rId37"/>
    <p:sldId id="610" r:id="rId38"/>
    <p:sldId id="611" r:id="rId39"/>
    <p:sldId id="612" r:id="rId40"/>
    <p:sldId id="613" r:id="rId41"/>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24B8"/>
    <a:srgbClr val="650767"/>
    <a:srgbClr val="00CC06"/>
    <a:srgbClr val="CC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76465" autoAdjust="0"/>
  </p:normalViewPr>
  <p:slideViewPr>
    <p:cSldViewPr snapToGrid="0">
      <p:cViewPr varScale="1">
        <p:scale>
          <a:sx n="72" d="100"/>
          <a:sy n="72" d="100"/>
        </p:scale>
        <p:origin x="2264" y="19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042"/>
    </p:cViewPr>
  </p:sorterViewPr>
  <p:gridSpacing cx="38405" cy="38405"/>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27" tIns="45714" rIns="91427" bIns="45714"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27" tIns="45714" rIns="91427" bIns="45714" rtlCol="0"/>
          <a:lstStyle>
            <a:lvl1pPr algn="r">
              <a:defRPr sz="1200"/>
            </a:lvl1pPr>
          </a:lstStyle>
          <a:p>
            <a:fld id="{5F567952-1C07-4670-9052-CC0A48364281}" type="datetimeFigureOut">
              <a:rPr lang="en-US" smtClean="0"/>
              <a:t>12/15/17</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27" tIns="45714" rIns="91427"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27" tIns="45714" rIns="91427" bIns="45714" rtlCol="0" anchor="b"/>
          <a:lstStyle>
            <a:lvl1pPr algn="r">
              <a:defRPr sz="1200"/>
            </a:lvl1pPr>
          </a:lstStyle>
          <a:p>
            <a:fld id="{52E97AAC-867A-455D-81E7-A7D04CDAFD4C}" type="slidenum">
              <a:rPr lang="en-US" smtClean="0"/>
              <a:t>‹#›</a:t>
            </a:fld>
            <a:endParaRPr lang="en-US"/>
          </a:p>
        </p:txBody>
      </p:sp>
    </p:spTree>
    <p:extLst>
      <p:ext uri="{BB962C8B-B14F-4D97-AF65-F5344CB8AC3E}">
        <p14:creationId xmlns:p14="http://schemas.microsoft.com/office/powerpoint/2010/main" val="2847572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47" tIns="48324" rIns="96647" bIns="48324" rtlCol="0"/>
          <a:lstStyle>
            <a:lvl1pPr algn="r">
              <a:defRPr sz="1300"/>
            </a:lvl1pPr>
          </a:lstStyle>
          <a:p>
            <a:fld id="{19FE052C-998B-4B08-8852-445E80429695}" type="datetimeFigureOut">
              <a:rPr lang="en-US" smtClean="0"/>
              <a:pPr/>
              <a:t>12/15/17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47" tIns="48324" rIns="96647" bIns="483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47" tIns="48324" rIns="96647" bIns="48324" rtlCol="0" anchor="b"/>
          <a:lstStyle>
            <a:lvl1pPr algn="r">
              <a:defRPr sz="1300"/>
            </a:lvl1pPr>
          </a:lstStyle>
          <a:p>
            <a:fld id="{BC2CD6EC-C0D4-46F8-B0D1-9A2D7EFD5169}" type="slidenum">
              <a:rPr lang="en-US" smtClean="0"/>
              <a:pPr/>
              <a:t>‹#›</a:t>
            </a:fld>
            <a:endParaRPr lang="en-US"/>
          </a:p>
        </p:txBody>
      </p:sp>
    </p:spTree>
    <p:extLst>
      <p:ext uri="{BB962C8B-B14F-4D97-AF65-F5344CB8AC3E}">
        <p14:creationId xmlns:p14="http://schemas.microsoft.com/office/powerpoint/2010/main" val="1910337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ea typeface="ＭＳ Ｐゴシック" charset="0"/>
                <a:cs typeface="ＭＳ Ｐゴシック" charset="0"/>
              </a:rPr>
              <a:t>B = branch</a:t>
            </a:r>
          </a:p>
          <a:p>
            <a:r>
              <a:rPr lang="en-US" dirty="0" smtClean="0">
                <a:latin typeface="Times New Roman" charset="0"/>
                <a:ea typeface="ＭＳ Ｐゴシック" charset="0"/>
                <a:cs typeface="ＭＳ Ｐゴシック" charset="0"/>
              </a:rPr>
              <a:t>BL = branch with link   (Add PC+4</a:t>
            </a:r>
            <a:r>
              <a:rPr lang="en-US" baseline="0" dirty="0" smtClean="0">
                <a:latin typeface="Times New Roman" charset="0"/>
                <a:ea typeface="ＭＳ Ｐゴシック" charset="0"/>
                <a:cs typeface="ＭＳ Ｐゴシック" charset="0"/>
              </a:rPr>
              <a:t> to R14)</a:t>
            </a:r>
            <a:endParaRPr lang="en-US" dirty="0" smtClean="0">
              <a:latin typeface="Times New Roman" charset="0"/>
              <a:ea typeface="ＭＳ Ｐゴシック" charset="0"/>
              <a:cs typeface="ＭＳ Ｐゴシック" charset="0"/>
            </a:endParaRPr>
          </a:p>
          <a:p>
            <a:r>
              <a:rPr lang="en-US" dirty="0" smtClean="0">
                <a:latin typeface="Times New Roman" charset="0"/>
                <a:ea typeface="ＭＳ Ｐゴシック" charset="0"/>
                <a:cs typeface="ＭＳ Ｐゴシック" charset="0"/>
              </a:rPr>
              <a:t>BX = Branch exchange (Branch back from R14)</a:t>
            </a:r>
          </a:p>
          <a:p>
            <a:r>
              <a:rPr lang="en-US" dirty="0" smtClean="0">
                <a:latin typeface="Times New Roman" charset="0"/>
                <a:ea typeface="ＭＳ Ｐゴシック" charset="0"/>
                <a:cs typeface="ＭＳ Ｐゴシック" charset="0"/>
              </a:rPr>
              <a:t>BLX = branch exchange with link </a:t>
            </a:r>
          </a:p>
          <a:p>
            <a:endParaRPr lang="en-US" dirty="0" smtClean="0">
              <a:latin typeface="Times New Roman" charset="0"/>
              <a:ea typeface="ＭＳ Ｐゴシック" charset="0"/>
              <a:cs typeface="ＭＳ Ｐゴシック" charset="0"/>
            </a:endParaRPr>
          </a:p>
          <a:p>
            <a:r>
              <a:rPr lang="en-US" dirty="0" smtClean="0">
                <a:latin typeface="Times New Roman" charset="0"/>
                <a:ea typeface="ＭＳ Ｐゴシック" charset="0"/>
                <a:cs typeface="ＭＳ Ｐゴシック" charset="0"/>
              </a:rPr>
              <a:t>R14 is the link register</a:t>
            </a:r>
          </a:p>
          <a:p>
            <a:r>
              <a:rPr lang="en-US" dirty="0" smtClean="0">
                <a:latin typeface="Times New Roman" charset="0"/>
                <a:ea typeface="ＭＳ Ｐゴシック" charset="0"/>
                <a:cs typeface="ＭＳ Ｐゴシック" charset="0"/>
              </a:rPr>
              <a:t>Branch also has a bit to enable / disable thumb mode</a:t>
            </a:r>
            <a:r>
              <a:rPr lang="is-IS" dirty="0" smtClean="0">
                <a:latin typeface="Times New Roman" charset="0"/>
                <a:ea typeface="ＭＳ Ｐゴシック" charset="0"/>
                <a:cs typeface="ＭＳ Ｐゴシック" charset="0"/>
              </a:rPr>
              <a:t>…</a:t>
            </a:r>
            <a:endParaRPr lang="en-US" dirty="0" smtClean="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C2CD6EC-C0D4-46F8-B0D1-9A2D7EFD5169}" type="slidenum">
              <a:rPr lang="en-US" smtClean="0"/>
              <a:pPr/>
              <a:t>5</a:t>
            </a:fld>
            <a:endParaRPr lang="en-US"/>
          </a:p>
        </p:txBody>
      </p:sp>
    </p:spTree>
    <p:extLst>
      <p:ext uri="{BB962C8B-B14F-4D97-AF65-F5344CB8AC3E}">
        <p14:creationId xmlns:p14="http://schemas.microsoft.com/office/powerpoint/2010/main" val="937545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F4A209A2-0057-E248-90F0-E10B3DAA891A}" type="slidenum">
              <a:rPr lang="en-US" sz="1300">
                <a:solidFill>
                  <a:schemeClr val="tx1"/>
                </a:solidFill>
              </a:rPr>
              <a:pPr/>
              <a:t>21</a:t>
            </a:fld>
            <a:endParaRPr lang="en-US" sz="1300">
              <a:solidFill>
                <a:schemeClr val="tx1"/>
              </a:solidFill>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E035C95A-32D0-A042-9477-341A79FBC438}" type="slidenum">
              <a:rPr lang="en-US" sz="1300">
                <a:solidFill>
                  <a:schemeClr val="tx1"/>
                </a:solidFill>
              </a:rPr>
              <a:pPr/>
              <a:t>22</a:t>
            </a:fld>
            <a:endParaRPr lang="en-US" sz="1300">
              <a:solidFill>
                <a:schemeClr val="tx1"/>
              </a:solidFill>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Remember that r4 has to go to the higher memory address and r1 to the lower memory address.</a:t>
            </a:r>
          </a:p>
          <a:p>
            <a:r>
              <a:rPr lang="en-US">
                <a:ea typeface="ＭＳ Ｐゴシック" charset="0"/>
                <a:cs typeface="ＭＳ Ｐゴシック" charset="0"/>
              </a:rPr>
              <a:t>Remember that STMFD = STMDB</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786CEC57-472F-4E4D-819E-1D61AAA2A7D5}" type="slidenum">
              <a:rPr lang="en-US" sz="1300">
                <a:solidFill>
                  <a:schemeClr val="tx1"/>
                </a:solidFill>
              </a:rPr>
              <a:pPr/>
              <a:t>23</a:t>
            </a:fld>
            <a:endParaRPr lang="en-US" sz="1300">
              <a:solidFill>
                <a:schemeClr val="tx1"/>
              </a:solidFill>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Check for stack overflow</a:t>
            </a:r>
          </a:p>
          <a:p>
            <a:r>
              <a:rPr lang="en-US">
                <a:ea typeface="ＭＳ Ｐゴシック" charset="0"/>
                <a:cs typeface="ＭＳ Ｐゴシック" charset="0"/>
              </a:rPr>
              <a:t>SUB sp, sp, #size</a:t>
            </a:r>
          </a:p>
          <a:p>
            <a:r>
              <a:rPr lang="en-US">
                <a:ea typeface="ＭＳ Ｐゴシック" charset="0"/>
                <a:cs typeface="ＭＳ Ｐゴシック" charset="0"/>
              </a:rPr>
              <a:t>CMP sp, r10</a:t>
            </a:r>
          </a:p>
          <a:p>
            <a:r>
              <a:rPr lang="en-US">
                <a:ea typeface="ＭＳ Ｐゴシック" charset="0"/>
                <a:cs typeface="ＭＳ Ｐゴシック" charset="0"/>
              </a:rPr>
              <a:t>BLLO _stack_overflow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 Routine A branches with link (BL) to routine B.</a:t>
            </a:r>
          </a:p>
          <a:p>
            <a:r>
              <a:rPr lang="en-US" sz="1200" kern="1200" dirty="0" smtClean="0">
                <a:solidFill>
                  <a:schemeClr val="tx1"/>
                </a:solidFill>
                <a:latin typeface="+mn-lt"/>
                <a:ea typeface="+mn-ea"/>
                <a:cs typeface="+mn-cs"/>
              </a:rPr>
              <a:t>	This saves its return address, the address of the next instruction, into R14 and then jumps to the routine B’s first instruction.</a:t>
            </a:r>
          </a:p>
          <a:p>
            <a:r>
              <a:rPr lang="en-US" sz="1200" kern="1200" dirty="0" smtClean="0">
                <a:solidFill>
                  <a:schemeClr val="tx1"/>
                </a:solidFill>
                <a:latin typeface="+mn-lt"/>
                <a:ea typeface="+mn-ea"/>
                <a:cs typeface="+mn-cs"/>
              </a:rPr>
              <a:t>2) Routine B is going to call another subroutine, routine C.</a:t>
            </a:r>
          </a:p>
          <a:p>
            <a:r>
              <a:rPr lang="en-US" sz="1200" kern="1200" dirty="0" smtClean="0">
                <a:solidFill>
                  <a:schemeClr val="tx1"/>
                </a:solidFill>
                <a:latin typeface="+mn-lt"/>
                <a:ea typeface="+mn-ea"/>
                <a:cs typeface="+mn-cs"/>
              </a:rPr>
              <a:t>	Were it to immediately call routine C using BL then its existing stored R14 would be overwritten. So it stores its R14 to the stack to preserve it.</a:t>
            </a:r>
          </a:p>
          <a:p>
            <a:r>
              <a:rPr lang="en-US" sz="1200" kern="1200" dirty="0" smtClean="0">
                <a:solidFill>
                  <a:schemeClr val="tx1"/>
                </a:solidFill>
                <a:latin typeface="+mn-lt"/>
                <a:ea typeface="+mn-ea"/>
                <a:cs typeface="+mn-cs"/>
              </a:rPr>
              <a:t>3) It BL’s to routine C. (R14 ← return address, PC ← Routine C).</a:t>
            </a:r>
          </a:p>
          <a:p>
            <a:r>
              <a:rPr lang="en-US" sz="1200" kern="1200" dirty="0" smtClean="0">
                <a:solidFill>
                  <a:schemeClr val="tx1"/>
                </a:solidFill>
                <a:latin typeface="+mn-lt"/>
                <a:ea typeface="+mn-ea"/>
                <a:cs typeface="+mn-cs"/>
              </a:rPr>
              <a:t>4) Routine C does its work, then returns using MOV pc,r14.</a:t>
            </a:r>
          </a:p>
          <a:p>
            <a:r>
              <a:rPr lang="en-US" sz="1200" kern="1200" dirty="0" smtClean="0">
                <a:solidFill>
                  <a:schemeClr val="tx1"/>
                </a:solidFill>
                <a:latin typeface="+mn-lt"/>
                <a:ea typeface="+mn-ea"/>
                <a:cs typeface="+mn-cs"/>
              </a:rPr>
              <a:t>	Its return value is passed back in R0. R1 is corrupted. (R0..R3 are allowed to be corrupted in AAPCS).</a:t>
            </a:r>
          </a:p>
          <a:p>
            <a:r>
              <a:rPr lang="en-US" sz="1200" kern="1200" dirty="0" smtClean="0">
                <a:solidFill>
                  <a:schemeClr val="tx1"/>
                </a:solidFill>
                <a:latin typeface="+mn-lt"/>
                <a:ea typeface="+mn-ea"/>
                <a:cs typeface="+mn-cs"/>
              </a:rPr>
              <a:t>5) We return to Routine B after the BL instruction.</a:t>
            </a:r>
          </a:p>
          <a:p>
            <a:r>
              <a:rPr lang="en-US" sz="1200" kern="1200" dirty="0" smtClean="0">
                <a:solidFill>
                  <a:schemeClr val="tx1"/>
                </a:solidFill>
                <a:latin typeface="+mn-lt"/>
                <a:ea typeface="+mn-ea"/>
                <a:cs typeface="+mn-cs"/>
              </a:rPr>
              <a:t>6) It restores R14 from the stack.</a:t>
            </a:r>
          </a:p>
          <a:p>
            <a:r>
              <a:rPr lang="en-US" sz="1200" kern="1200" dirty="0" smtClean="0">
                <a:solidFill>
                  <a:schemeClr val="tx1"/>
                </a:solidFill>
                <a:latin typeface="+mn-lt"/>
                <a:ea typeface="+mn-ea"/>
                <a:cs typeface="+mn-cs"/>
              </a:rPr>
              <a:t>7) A return is effected and we end up at the instruction after the original BL.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Routine C does not call any subroutines; it is known as a </a:t>
            </a:r>
            <a:r>
              <a:rPr lang="en-US" sz="1200" i="1" kern="1200" dirty="0" smtClean="0">
                <a:solidFill>
                  <a:schemeClr val="tx1"/>
                </a:solidFill>
                <a:latin typeface="+mn-lt"/>
                <a:ea typeface="+mn-ea"/>
                <a:cs typeface="+mn-cs"/>
              </a:rPr>
              <a:t>leaf</a:t>
            </a:r>
            <a:r>
              <a:rPr lang="en-US" sz="1200" i="0" kern="1200" dirty="0" smtClean="0">
                <a:solidFill>
                  <a:schemeClr val="tx1"/>
                </a:solidFill>
                <a:latin typeface="+mn-lt"/>
                <a:ea typeface="+mn-ea"/>
                <a:cs typeface="+mn-cs"/>
              </a:rPr>
              <a:t> routine. Leaf routines can dispense with the overhead of storing their return address on the stack.</a:t>
            </a:r>
            <a:endParaRPr lang="en-US" dirty="0"/>
          </a:p>
        </p:txBody>
      </p:sp>
      <p:sp>
        <p:nvSpPr>
          <p:cNvPr id="4" name="Slide Number Placeholder 3"/>
          <p:cNvSpPr>
            <a:spLocks noGrp="1"/>
          </p:cNvSpPr>
          <p:nvPr>
            <p:ph type="sldNum" sz="quarter" idx="10"/>
          </p:nvPr>
        </p:nvSpPr>
        <p:spPr/>
        <p:txBody>
          <a:bodyPr/>
          <a:lstStyle/>
          <a:p>
            <a:fld id="{BC2CD6EC-C0D4-46F8-B0D1-9A2D7EFD5169}" type="slidenum">
              <a:rPr lang="en-US" smtClean="0"/>
              <a:pPr/>
              <a:t>24</a:t>
            </a:fld>
            <a:endParaRPr lang="en-US"/>
          </a:p>
        </p:txBody>
      </p:sp>
    </p:spTree>
    <p:extLst>
      <p:ext uri="{BB962C8B-B14F-4D97-AF65-F5344CB8AC3E}">
        <p14:creationId xmlns:p14="http://schemas.microsoft.com/office/powerpoint/2010/main" val="1283282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98071" eaLnBrk="0" hangingPunct="0">
              <a:defRPr sz="2500">
                <a:solidFill>
                  <a:schemeClr val="tx1"/>
                </a:solidFill>
                <a:latin typeface="Garamond" pitchFamily="18" charset="0"/>
                <a:ea typeface="MS PGothic" pitchFamily="34" charset="-128"/>
              </a:defRPr>
            </a:lvl1pPr>
            <a:lvl2pPr marL="777200" indent="-298923" defTabSz="998071" eaLnBrk="0" hangingPunct="0">
              <a:defRPr sz="2500">
                <a:solidFill>
                  <a:schemeClr val="tx1"/>
                </a:solidFill>
                <a:latin typeface="Garamond" pitchFamily="18" charset="0"/>
                <a:ea typeface="MS PGothic" pitchFamily="34" charset="-128"/>
              </a:defRPr>
            </a:lvl2pPr>
            <a:lvl3pPr marL="1195692" indent="-239138" defTabSz="998071" eaLnBrk="0" hangingPunct="0">
              <a:defRPr sz="2500">
                <a:solidFill>
                  <a:schemeClr val="tx1"/>
                </a:solidFill>
                <a:latin typeface="Garamond" pitchFamily="18" charset="0"/>
                <a:ea typeface="MS PGothic" pitchFamily="34" charset="-128"/>
              </a:defRPr>
            </a:lvl3pPr>
            <a:lvl4pPr marL="1673969" indent="-239138" defTabSz="998071" eaLnBrk="0" hangingPunct="0">
              <a:defRPr sz="2500">
                <a:solidFill>
                  <a:schemeClr val="tx1"/>
                </a:solidFill>
                <a:latin typeface="Garamond" pitchFamily="18" charset="0"/>
                <a:ea typeface="MS PGothic" pitchFamily="34" charset="-128"/>
              </a:defRPr>
            </a:lvl4pPr>
            <a:lvl5pPr marL="2152246" indent="-239138" defTabSz="998071" eaLnBrk="0" hangingPunct="0">
              <a:defRPr sz="2500">
                <a:solidFill>
                  <a:schemeClr val="tx1"/>
                </a:solidFill>
                <a:latin typeface="Garamond" pitchFamily="18" charset="0"/>
                <a:ea typeface="MS PGothic" pitchFamily="34" charset="-128"/>
              </a:defRPr>
            </a:lvl5pPr>
            <a:lvl6pPr marL="2630523" indent="-239138" defTabSz="998071" eaLnBrk="0" fontAlgn="base" hangingPunct="0">
              <a:spcBef>
                <a:spcPct val="0"/>
              </a:spcBef>
              <a:spcAft>
                <a:spcPct val="0"/>
              </a:spcAft>
              <a:defRPr sz="2500">
                <a:solidFill>
                  <a:schemeClr val="tx1"/>
                </a:solidFill>
                <a:latin typeface="Garamond" pitchFamily="18" charset="0"/>
                <a:ea typeface="MS PGothic" pitchFamily="34" charset="-128"/>
              </a:defRPr>
            </a:lvl6pPr>
            <a:lvl7pPr marL="3108800" indent="-239138" defTabSz="998071" eaLnBrk="0" fontAlgn="base" hangingPunct="0">
              <a:spcBef>
                <a:spcPct val="0"/>
              </a:spcBef>
              <a:spcAft>
                <a:spcPct val="0"/>
              </a:spcAft>
              <a:defRPr sz="2500">
                <a:solidFill>
                  <a:schemeClr val="tx1"/>
                </a:solidFill>
                <a:latin typeface="Garamond" pitchFamily="18" charset="0"/>
                <a:ea typeface="MS PGothic" pitchFamily="34" charset="-128"/>
              </a:defRPr>
            </a:lvl7pPr>
            <a:lvl8pPr marL="3587077" indent="-239138" defTabSz="998071" eaLnBrk="0" fontAlgn="base" hangingPunct="0">
              <a:spcBef>
                <a:spcPct val="0"/>
              </a:spcBef>
              <a:spcAft>
                <a:spcPct val="0"/>
              </a:spcAft>
              <a:defRPr sz="2500">
                <a:solidFill>
                  <a:schemeClr val="tx1"/>
                </a:solidFill>
                <a:latin typeface="Garamond" pitchFamily="18" charset="0"/>
                <a:ea typeface="MS PGothic" pitchFamily="34" charset="-128"/>
              </a:defRPr>
            </a:lvl8pPr>
            <a:lvl9pPr marL="4065354" indent="-239138" defTabSz="998071" eaLnBrk="0" fontAlgn="base" hangingPunct="0">
              <a:spcBef>
                <a:spcPct val="0"/>
              </a:spcBef>
              <a:spcAft>
                <a:spcPct val="0"/>
              </a:spcAft>
              <a:defRPr sz="2500">
                <a:solidFill>
                  <a:schemeClr val="tx1"/>
                </a:solidFill>
                <a:latin typeface="Garamond" pitchFamily="18" charset="0"/>
                <a:ea typeface="MS PGothic" pitchFamily="34" charset="-128"/>
              </a:defRPr>
            </a:lvl9pPr>
          </a:lstStyle>
          <a:p>
            <a:fld id="{6B3AF9A9-B4FE-41B2-9384-19EB9D1644DA}" type="slidenum">
              <a:rPr lang="en-US" sz="1400">
                <a:latin typeface="Times New Roman" pitchFamily="18" charset="0"/>
              </a:rPr>
              <a:pPr/>
              <a:t>25</a:t>
            </a:fld>
            <a:endParaRPr lang="en-US" sz="1400">
              <a:latin typeface="Times New Roman" pitchFamily="18"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B247BABD-8543-1F40-BC17-B3189060E533}" type="slidenum">
              <a:rPr lang="en-US" sz="1300">
                <a:solidFill>
                  <a:schemeClr val="tx1"/>
                </a:solidFill>
              </a:rPr>
              <a:pPr/>
              <a:t>30</a:t>
            </a:fld>
            <a:endParaRPr lang="en-US" sz="1300">
              <a:solidFill>
                <a:schemeClr val="tx1"/>
              </a:solidFill>
            </a:endParaRP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xfrm>
            <a:off x="731838" y="4560888"/>
            <a:ext cx="5851525" cy="43195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CA3E09D0-5F00-ED41-8421-D4E231C75776}" type="slidenum">
              <a:rPr lang="en-US" sz="1300">
                <a:solidFill>
                  <a:schemeClr val="tx1"/>
                </a:solidFill>
              </a:rPr>
              <a:pPr/>
              <a:t>31</a:t>
            </a:fld>
            <a:endParaRPr lang="en-US" sz="1300">
              <a:solidFill>
                <a:schemeClr val="tx1"/>
              </a:solidFill>
            </a:endParaRP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731838" y="4560888"/>
            <a:ext cx="5851525" cy="43195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DB437EB6-650F-AF45-BE46-52C0EC30228E}" type="slidenum">
              <a:rPr lang="en-US" sz="1300">
                <a:solidFill>
                  <a:schemeClr val="tx1"/>
                </a:solidFill>
              </a:rPr>
              <a:pPr/>
              <a:t>32</a:t>
            </a:fld>
            <a:endParaRPr lang="en-US" sz="1300">
              <a:solidFill>
                <a:schemeClr val="tx1"/>
              </a:solidFill>
            </a:endParaRPr>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xfrm>
            <a:off x="731838" y="4560888"/>
            <a:ext cx="5851525" cy="43195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32DCFA82-ECEE-564B-B9BD-25DA06E712D6}" type="slidenum">
              <a:rPr lang="en-US" sz="1300">
                <a:solidFill>
                  <a:schemeClr val="tx1"/>
                </a:solidFill>
              </a:rPr>
              <a:pPr/>
              <a:t>33</a:t>
            </a:fld>
            <a:endParaRPr lang="en-US" sz="1300">
              <a:solidFill>
                <a:schemeClr val="tx1"/>
              </a:solidFill>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xfrm>
            <a:off x="731838" y="4560888"/>
            <a:ext cx="5851525" cy="43195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4A0ED1C9-40A5-404C-9FD1-491B3CBB6719}" type="slidenum">
              <a:rPr lang="en-US" sz="1300">
                <a:solidFill>
                  <a:schemeClr val="tx1"/>
                </a:solidFill>
              </a:rPr>
              <a:pPr/>
              <a:t>34</a:t>
            </a:fld>
            <a:endParaRPr lang="en-US" sz="1300">
              <a:solidFill>
                <a:schemeClr val="tx1"/>
              </a:solidFill>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xfrm>
            <a:off x="731838" y="4560888"/>
            <a:ext cx="5851525" cy="43195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DDB282A6-5DEC-8747-82A8-5AF952382796}" type="slidenum">
              <a:rPr lang="en-US" sz="1300">
                <a:solidFill>
                  <a:schemeClr val="tx1"/>
                </a:solidFill>
              </a:rPr>
              <a:pPr/>
              <a:t>13</a:t>
            </a:fld>
            <a:endParaRPr lang="en-US" sz="1300">
              <a:solidFill>
                <a:schemeClr val="tx1"/>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ea typeface="ＭＳ Ｐゴシック" charset="0"/>
                <a:cs typeface="ＭＳ Ｐゴシック" charset="0"/>
              </a:rPr>
              <a:t>{^} – denotes user registers from supervisor mode</a:t>
            </a:r>
          </a:p>
          <a:p>
            <a:r>
              <a:rPr lang="en-US" dirty="0" smtClean="0">
                <a:ea typeface="ＭＳ Ｐゴシック" charset="0"/>
                <a:cs typeface="ＭＳ Ｐゴシック" charset="0"/>
              </a:rPr>
              <a:t>{!}</a:t>
            </a:r>
            <a:r>
              <a:rPr lang="en-US" baseline="0" dirty="0" smtClean="0">
                <a:ea typeface="ＭＳ Ｐゴシック" charset="0"/>
                <a:cs typeface="ＭＳ Ｐゴシック" charset="0"/>
              </a:rPr>
              <a:t> – write back (update </a:t>
            </a:r>
            <a:r>
              <a:rPr lang="en-US" baseline="0" dirty="0" err="1" smtClean="0">
                <a:ea typeface="ＭＳ Ｐゴシック" charset="0"/>
                <a:cs typeface="ＭＳ Ｐゴシック" charset="0"/>
              </a:rPr>
              <a:t>Rn</a:t>
            </a:r>
            <a:r>
              <a:rPr lang="en-US" baseline="0" dirty="0" smtClean="0">
                <a:ea typeface="ＭＳ Ｐゴシック" charset="0"/>
                <a:cs typeface="ＭＳ Ｐゴシック" charset="0"/>
              </a:rPr>
              <a:t> address when done)</a:t>
            </a:r>
          </a:p>
          <a:p>
            <a:endParaRPr lang="en-US" dirty="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4EAC7D9B-B576-0141-B460-697C8186C0D2}" type="slidenum">
              <a:rPr lang="en-US" sz="1300">
                <a:solidFill>
                  <a:schemeClr val="tx1"/>
                </a:solidFill>
              </a:rPr>
              <a:pPr/>
              <a:t>35</a:t>
            </a:fld>
            <a:endParaRPr lang="en-US" sz="1300">
              <a:solidFill>
                <a:schemeClr val="tx1"/>
              </a:solidFill>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xfrm>
            <a:off x="731838" y="4560888"/>
            <a:ext cx="5851525" cy="43195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http://www.embedded.com/electronics-blogs/beginner-s-corner/4023801/Introduction-to-the-Volatile-Keyword</a:t>
            </a: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41780C89-428C-5D4A-8B62-1534F1DEB122}" type="slidenum">
              <a:rPr lang="en-US" sz="1300">
                <a:solidFill>
                  <a:schemeClr val="tx1"/>
                </a:solidFill>
                <a:cs typeface="Arial" charset="0"/>
              </a:rPr>
              <a:pPr/>
              <a:t>36</a:t>
            </a:fld>
            <a:endParaRPr lang="en-US" sz="1300">
              <a:solidFill>
                <a:schemeClr val="tx1"/>
              </a:solidFill>
              <a:cs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http://www.eetimes.com/discussion/beginner-s-corner/4023801/Introduction-to-the-Volatile-Keyword</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This will almost certainly fail as soon as you turn the optimizer on, since the compiler will generate assembly language that looks something like this:</a:t>
            </a:r>
          </a:p>
          <a:p>
            <a:endParaRPr lang="en-US">
              <a:latin typeface="Times New Roman" charset="0"/>
              <a:ea typeface="ＭＳ Ｐゴシック" charset="0"/>
              <a:cs typeface="ＭＳ Ｐゴシック" charset="0"/>
            </a:endParaRPr>
          </a:p>
          <a:p>
            <a:r>
              <a:rPr lang="nl-NL" b="1">
                <a:latin typeface="Times New Roman" charset="0"/>
                <a:ea typeface="ＭＳ Ｐゴシック" charset="0"/>
                <a:cs typeface="ＭＳ Ｐゴシック" charset="0"/>
              </a:rPr>
              <a:t>    mov    ptr, #0x1234     mov    a, @ptr loop     bz    loop</a:t>
            </a:r>
            <a:endParaRPr lang="nl-NL">
              <a:latin typeface="Times New Roman" charset="0"/>
              <a:ea typeface="ＭＳ Ｐゴシック" charset="0"/>
              <a:cs typeface="ＭＳ Ｐゴシック" charset="0"/>
            </a:endParaRPr>
          </a:p>
          <a:p>
            <a:endParaRPr lang="nl-NL">
              <a:latin typeface="Times New Roman" charset="0"/>
              <a:ea typeface="ＭＳ Ｐゴシック" charset="0"/>
              <a:cs typeface="ＭＳ Ｐゴシック" charset="0"/>
            </a:endParaRPr>
          </a:p>
          <a:p>
            <a:r>
              <a:rPr lang="nl-NL">
                <a:latin typeface="Times New Roman" charset="0"/>
                <a:ea typeface="ＭＳ Ｐゴシック" charset="0"/>
                <a:cs typeface="ＭＳ Ｐゴシック" charset="0"/>
              </a:rPr>
              <a:t>The rationale of the optimizer is quite simple: having already read the variable's value into the accumulator (on the second line), there is no need to reread it, since the value will always be the same. Thus, in the third line, we end up with an infinite loop. To force the compiler to do what we want, we modify the declaration to:</a:t>
            </a:r>
          </a:p>
          <a:p>
            <a:endParaRPr lang="nl-NL">
              <a:latin typeface="Times New Roman" charset="0"/>
              <a:ea typeface="ＭＳ Ｐゴシック" charset="0"/>
              <a:cs typeface="ＭＳ Ｐゴシック" charset="0"/>
            </a:endParaRPr>
          </a:p>
          <a:p>
            <a:r>
              <a:rPr lang="nl-NL" b="1">
                <a:latin typeface="Times New Roman" charset="0"/>
                <a:ea typeface="ＭＳ Ｐゴシック" charset="0"/>
                <a:cs typeface="ＭＳ Ｐゴシック" charset="0"/>
              </a:rPr>
              <a:t>UINT1 volatile * ptr =      (UINT1 volatile *) 0x1234;</a:t>
            </a:r>
            <a:endParaRPr lang="nl-NL">
              <a:latin typeface="Times New Roman" charset="0"/>
              <a:ea typeface="ＭＳ Ｐゴシック" charset="0"/>
              <a:cs typeface="ＭＳ Ｐゴシック" charset="0"/>
            </a:endParaRPr>
          </a:p>
          <a:p>
            <a:endParaRPr lang="nl-NL">
              <a:latin typeface="Times New Roman" charset="0"/>
              <a:ea typeface="ＭＳ Ｐゴシック" charset="0"/>
              <a:cs typeface="ＭＳ Ｐゴシック" charset="0"/>
            </a:endParaRPr>
          </a:p>
          <a:p>
            <a:r>
              <a:rPr lang="nl-NL">
                <a:latin typeface="Times New Roman" charset="0"/>
                <a:ea typeface="ＭＳ Ｐゴシック" charset="0"/>
                <a:cs typeface="ＭＳ Ｐゴシック" charset="0"/>
              </a:rPr>
              <a:t>The assembly language now looks like this:</a:t>
            </a:r>
          </a:p>
          <a:p>
            <a:endParaRPr lang="nl-NL">
              <a:latin typeface="Times New Roman" charset="0"/>
              <a:ea typeface="ＭＳ Ｐゴシック" charset="0"/>
              <a:cs typeface="ＭＳ Ｐゴシック" charset="0"/>
            </a:endParaRPr>
          </a:p>
          <a:p>
            <a:r>
              <a:rPr lang="sk-SK" b="1">
                <a:latin typeface="Times New Roman" charset="0"/>
                <a:ea typeface="ＭＳ Ｐゴシック" charset="0"/>
                <a:cs typeface="ＭＳ Ｐゴシック" charset="0"/>
              </a:rPr>
              <a:t>    mov     ptr, #0x1234 loop    mov    a, @ptr             bz    loop</a:t>
            </a:r>
            <a:endParaRPr lang="sk-SK">
              <a:latin typeface="Times New Roman" charset="0"/>
              <a:ea typeface="ＭＳ Ｐゴシック" charset="0"/>
              <a:cs typeface="ＭＳ Ｐゴシック" charset="0"/>
            </a:endParaRPr>
          </a:p>
          <a:p>
            <a:endParaRPr lang="sk-SK">
              <a:latin typeface="Times New Roman" charset="0"/>
              <a:ea typeface="ＭＳ Ｐゴシック" charset="0"/>
              <a:cs typeface="ＭＳ Ｐゴシック" charset="0"/>
            </a:endParaRPr>
          </a:p>
          <a:p>
            <a:r>
              <a:rPr lang="sk-SK">
                <a:latin typeface="Times New Roman" charset="0"/>
                <a:ea typeface="ＭＳ Ｐゴシック" charset="0"/>
                <a:cs typeface="ＭＳ Ｐゴシック" charset="0"/>
              </a:rPr>
              <a:t>The desired behavior is achieved.</a:t>
            </a:r>
            <a:endParaRPr lang="en-US">
              <a:latin typeface="Times New Roman" charset="0"/>
              <a:ea typeface="ＭＳ Ｐゴシック" charset="0"/>
              <a:cs typeface="ＭＳ Ｐゴシック" charset="0"/>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A9C28146-24D7-E14C-834E-0AE19A359F22}" type="slidenum">
              <a:rPr lang="en-US" sz="1300">
                <a:solidFill>
                  <a:schemeClr val="tx1"/>
                </a:solidFill>
              </a:rPr>
              <a:pPr/>
              <a:t>38</a:t>
            </a:fld>
            <a:endParaRPr lang="en-US" sz="1300">
              <a:solidFill>
                <a:schemeClr val="tx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With optimization turned off, this code might work. However, any half decent optimizer will "break" the code. The problem is that the compiler has no idea that </a:t>
            </a:r>
            <a:r>
              <a:rPr lang="en-US" b="1">
                <a:latin typeface="Times New Roman" charset="0"/>
                <a:ea typeface="ＭＳ Ｐゴシック" charset="0"/>
                <a:cs typeface="ＭＳ Ｐゴシック" charset="0"/>
              </a:rPr>
              <a:t>eol_rcvd</a:t>
            </a:r>
            <a:r>
              <a:rPr lang="en-US">
                <a:latin typeface="Times New Roman" charset="0"/>
                <a:ea typeface="ＭＳ Ｐゴシック" charset="0"/>
                <a:cs typeface="ＭＳ Ｐゴシック" charset="0"/>
              </a:rPr>
              <a:t> can be changed within an ISR. As far as the compiler is concerned, the expression </a:t>
            </a:r>
            <a:r>
              <a:rPr lang="en-US" b="1">
                <a:latin typeface="Times New Roman" charset="0"/>
                <a:ea typeface="ＭＳ Ｐゴシック" charset="0"/>
                <a:cs typeface="ＭＳ Ｐゴシック" charset="0"/>
              </a:rPr>
              <a:t>!eol_rcvd</a:t>
            </a:r>
            <a:r>
              <a:rPr lang="en-US">
                <a:latin typeface="Times New Roman" charset="0"/>
                <a:ea typeface="ＭＳ Ｐゴシック" charset="0"/>
                <a:cs typeface="ＭＳ Ｐゴシック" charset="0"/>
              </a:rPr>
              <a:t> is always true, and, therefore, you can never exit the while loop. Consequently, all the code after the while loop may simply be removed by the optimizer. If you are lucky, your compiler will warn you about this. If you are unlucky (or you haven't yet learned to take compiler warnings seriously), your code will fail miserably. Naturally, the blame will be placed on a "lousy optimizer."</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The solution is to declare the variable </a:t>
            </a:r>
            <a:r>
              <a:rPr lang="en-US" b="1">
                <a:latin typeface="Times New Roman" charset="0"/>
                <a:ea typeface="ＭＳ Ｐゴシック" charset="0"/>
                <a:cs typeface="ＭＳ Ｐゴシック" charset="0"/>
              </a:rPr>
              <a:t>etx_rcvd</a:t>
            </a:r>
            <a:r>
              <a:rPr lang="en-US">
                <a:latin typeface="Times New Roman" charset="0"/>
                <a:ea typeface="ＭＳ Ｐゴシック" charset="0"/>
                <a:cs typeface="ＭＳ Ｐゴシック" charset="0"/>
              </a:rPr>
              <a:t> to be </a:t>
            </a:r>
            <a:r>
              <a:rPr lang="en-US" b="1">
                <a:latin typeface="Times New Roman" charset="0"/>
                <a:ea typeface="ＭＳ Ｐゴシック" charset="0"/>
                <a:cs typeface="ＭＳ Ｐゴシック" charset="0"/>
              </a:rPr>
              <a:t>volatile</a:t>
            </a:r>
            <a:r>
              <a:rPr lang="en-US">
                <a:latin typeface="Times New Roman" charset="0"/>
                <a:ea typeface="ＭＳ Ｐゴシック" charset="0"/>
                <a:cs typeface="ＭＳ Ｐゴシック" charset="0"/>
              </a:rPr>
              <a:t>. Then all of your problems (well, some of them anyway) will disappear.</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38C05A98-06BB-4246-8B18-8274093008A9}" type="slidenum">
              <a:rPr lang="en-US" sz="1300">
                <a:solidFill>
                  <a:schemeClr val="tx1"/>
                </a:solidFill>
              </a:rPr>
              <a:pPr/>
              <a:t>39</a:t>
            </a:fld>
            <a:endParaRPr lang="en-US" sz="1300">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EFB637A8-BE90-654F-9A5C-ED6A1E3B59B6}" type="slidenum">
              <a:rPr lang="en-US" sz="1300">
                <a:solidFill>
                  <a:schemeClr val="tx1"/>
                </a:solidFill>
              </a:rPr>
              <a:pPr/>
              <a:t>14</a:t>
            </a:fld>
            <a:endParaRPr lang="en-US" sz="1300">
              <a:solidFill>
                <a:schemeClr val="tx1"/>
              </a:solidFill>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Compilers such as armcc provide a switch to control the max number of registers that can be transferred on a load-store, limiting the max interrupt latency.</a:t>
            </a:r>
          </a:p>
          <a:p>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ECD8367D-5BDD-1641-ABBF-AE8F565FB50B}" type="slidenum">
              <a:rPr lang="en-US" sz="1300">
                <a:solidFill>
                  <a:schemeClr val="tx1"/>
                </a:solidFill>
              </a:rPr>
              <a:pPr/>
              <a:t>15</a:t>
            </a:fld>
            <a:endParaRPr lang="en-US" sz="1300">
              <a:solidFill>
                <a:schemeClr val="tx1"/>
              </a:solidFill>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The decrement versions DA and DB of the load-store multiple instructions decrement the start address and then store to ascending memory locations. This is equivalent to descending memory but accessing the register list in the reverse order. This also allows you to explain the value of Rn! At the end of the DA and DB operations.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D6754F34-B56C-334A-AD14-FBE51CE2E908}" type="slidenum">
              <a:rPr lang="en-US" sz="1300">
                <a:solidFill>
                  <a:schemeClr val="tx1"/>
                </a:solidFill>
              </a:rPr>
              <a:pPr/>
              <a:t>16</a:t>
            </a:fld>
            <a:endParaRPr lang="en-US" sz="1300">
              <a:solidFill>
                <a:schemeClr val="tx1"/>
              </a:solidFill>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898F7CD1-F6FB-7A4C-8DF0-A2539B507697}" type="slidenum">
              <a:rPr lang="en-US" sz="1300">
                <a:solidFill>
                  <a:schemeClr val="tx1"/>
                </a:solidFill>
              </a:rPr>
              <a:pPr/>
              <a:t>17</a:t>
            </a:fld>
            <a:endParaRPr lang="en-US" sz="1300">
              <a:solidFill>
                <a:schemeClr val="tx1"/>
              </a:solidFill>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800">
                <a:latin typeface="Courier New" charset="0"/>
                <a:ea typeface="ＭＳ Ｐゴシック" charset="0"/>
                <a:cs typeface="ＭＳ Ｐゴシック" charset="0"/>
              </a:rPr>
              <a:t>r0 = 0x0008001c</a:t>
            </a:r>
          </a:p>
          <a:p>
            <a:r>
              <a:rPr lang="en-US" sz="800">
                <a:latin typeface="Courier New" charset="0"/>
                <a:ea typeface="ＭＳ Ｐゴシック" charset="0"/>
                <a:cs typeface="ＭＳ Ｐゴシック" charset="0"/>
              </a:rPr>
              <a:t>r1 = 0x01</a:t>
            </a:r>
          </a:p>
          <a:p>
            <a:r>
              <a:rPr lang="en-US" sz="800">
                <a:latin typeface="Courier New" charset="0"/>
                <a:ea typeface="ＭＳ Ｐゴシック" charset="0"/>
                <a:cs typeface="ＭＳ Ｐゴシック" charset="0"/>
              </a:rPr>
              <a:t>r2 = 0x02</a:t>
            </a:r>
          </a:p>
          <a:p>
            <a:r>
              <a:rPr lang="en-US" sz="800">
                <a:latin typeface="Courier New" charset="0"/>
                <a:ea typeface="ＭＳ Ｐゴシック" charset="0"/>
                <a:cs typeface="ＭＳ Ｐゴシック" charset="0"/>
              </a:rPr>
              <a:t>r3 = 0x03</a:t>
            </a:r>
          </a:p>
          <a:p>
            <a:r>
              <a:rPr lang="en-US" sz="800">
                <a:latin typeface="Courier New" charset="0"/>
                <a:ea typeface="ＭＳ Ｐゴシック" charset="0"/>
                <a:cs typeface="ＭＳ Ｐゴシック" charset="0"/>
              </a:rPr>
              <a:t>-----</a:t>
            </a:r>
          </a:p>
          <a:p>
            <a:r>
              <a:rPr lang="en-US" sz="800">
                <a:latin typeface="Courier New" charset="0"/>
                <a:ea typeface="ＭＳ Ｐゴシック" charset="0"/>
                <a:cs typeface="ＭＳ Ｐゴシック" charset="0"/>
              </a:rPr>
              <a:t>r0 = 0x0008001c</a:t>
            </a:r>
          </a:p>
          <a:p>
            <a:r>
              <a:rPr lang="en-US" sz="800">
                <a:latin typeface="Courier New" charset="0"/>
                <a:ea typeface="ＭＳ Ｐゴシック" charset="0"/>
                <a:cs typeface="ＭＳ Ｐゴシック" charset="0"/>
              </a:rPr>
              <a:t>r1 = 0x02</a:t>
            </a:r>
          </a:p>
          <a:p>
            <a:r>
              <a:rPr lang="en-US" sz="800">
                <a:latin typeface="Courier New" charset="0"/>
                <a:ea typeface="ＭＳ Ｐゴシック" charset="0"/>
                <a:cs typeface="ＭＳ Ｐゴシック" charset="0"/>
              </a:rPr>
              <a:t>r2 = 0x03</a:t>
            </a:r>
          </a:p>
          <a:p>
            <a:r>
              <a:rPr lang="en-US" sz="800">
                <a:latin typeface="Courier New" charset="0"/>
                <a:ea typeface="ＭＳ Ｐゴシック" charset="0"/>
                <a:cs typeface="ＭＳ Ｐゴシック" charset="0"/>
              </a:rPr>
              <a:t>r3 = 0x04</a:t>
            </a:r>
          </a:p>
          <a:p>
            <a:endParaRPr lang="en-US" sz="800">
              <a:latin typeface="Courier New" charset="0"/>
              <a:ea typeface="ＭＳ Ｐゴシック" charset="0"/>
              <a:cs typeface="ＭＳ Ｐゴシック" charset="0"/>
            </a:endParaRPr>
          </a:p>
          <a:p>
            <a:endParaRPr lang="en-US">
              <a:ea typeface="ＭＳ Ｐゴシック" charset="0"/>
              <a:cs typeface="ＭＳ Ｐゴシック" charset="0"/>
            </a:endParaRPr>
          </a:p>
          <a:p>
            <a:endParaRPr lang="en-US">
              <a:ea typeface="ＭＳ Ｐゴシック" charset="0"/>
              <a:cs typeface="ＭＳ Ｐゴシック" charset="0"/>
            </a:endParaRPr>
          </a:p>
          <a:p>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08CBEF0B-6AB1-8E44-9607-680A2D108D7B}" type="slidenum">
              <a:rPr lang="en-US" sz="1300">
                <a:solidFill>
                  <a:schemeClr val="tx1"/>
                </a:solidFill>
              </a:rPr>
              <a:pPr/>
              <a:t>18</a:t>
            </a:fld>
            <a:endParaRPr lang="en-US" sz="1300">
              <a:solidFill>
                <a:schemeClr val="tx1"/>
              </a:solidFill>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000" dirty="0">
                <a:solidFill>
                  <a:srgbClr val="000000"/>
                </a:solidFill>
                <a:latin typeface="Courier New" charset="0"/>
                <a:ea typeface="ＭＳ Ｐゴシック" charset="0"/>
                <a:cs typeface="ＭＳ Ｐゴシック" charset="0"/>
              </a:rPr>
              <a:t>0x0000900c	0x07</a:t>
            </a:r>
          </a:p>
          <a:p>
            <a:r>
              <a:rPr lang="en-US" sz="1000" dirty="0">
                <a:solidFill>
                  <a:srgbClr val="000000"/>
                </a:solidFill>
                <a:latin typeface="Courier New" charset="0"/>
                <a:ea typeface="ＭＳ Ｐゴシック" charset="0"/>
                <a:cs typeface="ＭＳ Ｐゴシック" charset="0"/>
              </a:rPr>
              <a:t>0x00009008	0x08</a:t>
            </a:r>
          </a:p>
          <a:p>
            <a:r>
              <a:rPr lang="en-US" sz="1000" dirty="0">
                <a:solidFill>
                  <a:srgbClr val="000000"/>
                </a:solidFill>
                <a:latin typeface="Courier New" charset="0"/>
                <a:ea typeface="ＭＳ Ｐゴシック" charset="0"/>
                <a:cs typeface="ＭＳ Ｐゴシック" charset="0"/>
              </a:rPr>
              <a:t>0x00009004	0x09</a:t>
            </a:r>
          </a:p>
          <a:p>
            <a:r>
              <a:rPr lang="en-US" sz="1000" dirty="0">
                <a:solidFill>
                  <a:srgbClr val="000000"/>
                </a:solidFill>
                <a:latin typeface="Courier New" charset="0"/>
                <a:ea typeface="ＭＳ Ｐゴシック" charset="0"/>
                <a:cs typeface="ＭＳ Ｐゴシック" charset="0"/>
              </a:rPr>
              <a:t>0x00009000	--</a:t>
            </a:r>
          </a:p>
          <a:p>
            <a:r>
              <a:rPr lang="en-US" sz="1000" dirty="0">
                <a:solidFill>
                  <a:srgbClr val="000000"/>
                </a:solidFill>
                <a:latin typeface="Courier New" charset="0"/>
                <a:ea typeface="ＭＳ Ｐゴシック" charset="0"/>
                <a:cs typeface="ＭＳ Ｐゴシック" charset="0"/>
              </a:rPr>
              <a:t>Useful thing to note here: when the base register is updated, these things go as a pair: LDMDA, STMIB; LDMDB, STMIA; LDMIB, STMDA; LDMIA, STMDB. These, acting as a pair, when STM is done first and then LDM next, with the base pointer updated, will cause the same number of registers to reload the data and restore the base address pointer.</a:t>
            </a:r>
          </a:p>
          <a:p>
            <a:endParaRPr lang="en-US" sz="1000" dirty="0">
              <a:solidFill>
                <a:srgbClr val="000000"/>
              </a:solidFill>
              <a:latin typeface="Courier New"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638D7033-BE01-9247-B17C-BE887102D9F0}" type="slidenum">
              <a:rPr lang="en-US" sz="1300">
                <a:solidFill>
                  <a:schemeClr val="tx1"/>
                </a:solidFill>
              </a:rPr>
              <a:pPr/>
              <a:t>19</a:t>
            </a:fld>
            <a:endParaRPr lang="en-US" sz="1300">
              <a:solidFill>
                <a:schemeClr val="tx1"/>
              </a:solidFill>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000">
                <a:solidFill>
                  <a:srgbClr val="000000"/>
                </a:solidFill>
                <a:latin typeface="Courier New" charset="0"/>
                <a:ea typeface="ＭＳ Ｐゴシック" charset="0"/>
                <a:cs typeface="ＭＳ Ｐゴシック" charset="0"/>
              </a:rPr>
              <a:t>Relies on registers r9, r10 and r11 being set up before the code is executed. </a:t>
            </a:r>
          </a:p>
          <a:p>
            <a:endParaRPr lang="en-US" sz="1000">
              <a:solidFill>
                <a:srgbClr val="000000"/>
              </a:solidFill>
              <a:latin typeface="Courier New" charset="0"/>
              <a:ea typeface="ＭＳ Ｐゴシック" charset="0"/>
              <a:cs typeface="ＭＳ Ｐゴシック" charset="0"/>
            </a:endParaRPr>
          </a:p>
          <a:p>
            <a:r>
              <a:rPr lang="en-US" sz="1000">
                <a:solidFill>
                  <a:srgbClr val="000000"/>
                </a:solidFill>
                <a:latin typeface="Courier New" charset="0"/>
                <a:ea typeface="ＭＳ Ｐゴシック" charset="0"/>
                <a:cs typeface="ＭＳ Ｐゴシック" charset="0"/>
              </a:rPr>
              <a:t>You might want to do multiple copies of blocks of 32 bytes. The purpose of r11 is to terminate the loop, i.e., when you have no more 32-byte blocks to copy.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FFCF27CA-07C5-D14E-9C42-F80ADEC51FF4}" type="slidenum">
              <a:rPr lang="en-US" sz="1300">
                <a:solidFill>
                  <a:schemeClr val="tx1"/>
                </a:solidFill>
              </a:rPr>
              <a:pPr/>
              <a:t>20</a:t>
            </a:fld>
            <a:endParaRPr lang="en-US" sz="1300">
              <a:solidFill>
                <a:schemeClr val="tx1"/>
              </a:solidFill>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Consider these to be aliases to support load-store multiple for stack operations. They actually translate to one of the LDM and STM original instructions.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cstate="screen">
            <a:extLst>
              <a:ext uri="{28A0092B-C50C-407E-A947-70E740481C1C}">
                <a14:useLocalDpi xmlns:a14="http://schemas.microsoft.com/office/drawing/2010/main"/>
              </a:ext>
            </a:extLst>
          </a:blip>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9" name="Picture 8" descr="ecelogorb.psd"/>
          <p:cNvPicPr>
            <a:picLocks noChangeAspect="1"/>
          </p:cNvPicPr>
          <p:nvPr userDrawn="1"/>
        </p:nvPicPr>
        <p:blipFill>
          <a:blip r:embed="rId3" cstate="screen">
            <a:lum bright="-8000"/>
            <a:extLst>
              <a:ext uri="{28A0092B-C50C-407E-A947-70E740481C1C}">
                <a14:useLocalDpi xmlns:a14="http://schemas.microsoft.com/office/drawing/2010/main"/>
              </a:ext>
            </a:extLst>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8519" y="6259200"/>
            <a:ext cx="3895838" cy="354413"/>
          </a:xfrm>
          <a:prstGeom prst="rect">
            <a:avLst/>
          </a:prstGeom>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smtClean="0"/>
              <a:t>Click to edit Master title style</a:t>
            </a:r>
            <a:endParaRPr lang="en-US" dirty="0"/>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smtClean="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smtClean="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smtClean="0">
                <a:ln>
                  <a:noFill/>
                </a:ln>
                <a:solidFill>
                  <a:srgbClr val="000000"/>
                </a:solidFill>
                <a:effectLst/>
                <a:uLnTx/>
                <a:uFillTx/>
                <a:latin typeface="Arial"/>
                <a:ea typeface="+mn-ea"/>
                <a:cs typeface="+mn-cs"/>
              </a:rPr>
              <a:t>Third level</a:t>
            </a:r>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Slide Number Placeholder 2"/>
          <p:cNvSpPr>
            <a:spLocks noGrp="1"/>
          </p:cNvSpPr>
          <p:nvPr>
            <p:ph type="sldNum" sz="quarter" idx="11"/>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b="1">
                <a:latin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000">
                <a:solidFill>
                  <a:schemeClr val="accent5"/>
                </a:solidFill>
                <a:latin typeface="Arial"/>
              </a:defRPr>
            </a:lvl1pPr>
            <a:lvl2pPr>
              <a:buFont typeface="Wingdings" charset="2"/>
              <a:buChar char="§"/>
              <a:defRPr sz="1800">
                <a:solidFill>
                  <a:schemeClr val="accent2">
                    <a:lumMod val="50000"/>
                  </a:schemeClr>
                </a:solidFill>
                <a:latin typeface="Arial"/>
              </a:defRPr>
            </a:lvl2pPr>
            <a:lvl3pPr>
              <a:buFont typeface="Wingdings" charset="2"/>
              <a:buChar char="§"/>
              <a:defRPr sz="1800">
                <a:solidFill>
                  <a:schemeClr val="accent2">
                    <a:lumMod val="75000"/>
                  </a:schemeClr>
                </a:solidFill>
                <a:latin typeface="Arial"/>
              </a:defRPr>
            </a:lvl3pPr>
            <a:lvl4pPr>
              <a:buFont typeface="Wingdings" charset="2"/>
              <a:buChar char="§"/>
              <a:defRPr sz="1600">
                <a:latin typeface="Arial"/>
              </a:defRPr>
            </a:lvl4pPr>
            <a:lvl5pPr>
              <a:buFont typeface="Wingdings" charset="2"/>
              <a:buChar char="§"/>
              <a:defRPr sz="1600">
                <a:solidFill>
                  <a:schemeClr val="accent1"/>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5"/>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4" name="Slide Number Placeholder 3"/>
          <p:cNvSpPr>
            <a:spLocks noGrp="1"/>
          </p:cNvSpPr>
          <p:nvPr>
            <p:ph type="sldNum" sz="quarter" idx="15"/>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smtClean="0"/>
              <a:t>Click to edit Master title style</a:t>
            </a:r>
            <a:endParaRPr lang="en-US" dirty="0"/>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smtClean="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smtClean="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smtClean="0">
                <a:ln>
                  <a:noFill/>
                </a:ln>
                <a:solidFill>
                  <a:srgbClr val="000000"/>
                </a:solidFill>
                <a:effectLst/>
                <a:uLnTx/>
                <a:uFillTx/>
                <a:latin typeface="Arial"/>
                <a:ea typeface="+mn-ea"/>
                <a:cs typeface="+mn-cs"/>
              </a:rPr>
              <a:t>Third level</a:t>
            </a:r>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smtClean="0"/>
              <a:t>Click edit Master title style</a:t>
            </a:r>
            <a:endParaRPr lang="en-US" dirty="0"/>
          </a:p>
        </p:txBody>
      </p:sp>
      <p:pic>
        <p:nvPicPr>
          <p:cNvPr id="9" name="Picture 8" descr="footer.png"/>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8" cstate="screen">
            <a:lum bright="-8000"/>
            <a:extLst>
              <a:ext uri="{28A0092B-C50C-407E-A947-70E740481C1C}">
                <a14:useLocalDpi xmlns:a14="http://schemas.microsoft.com/office/drawing/2010/main"/>
              </a:ext>
            </a:extLst>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5263668" y="6393688"/>
            <a:ext cx="3714414" cy="337908"/>
          </a:xfrm>
          <a:prstGeom prst="rect">
            <a:avLst/>
          </a:prstGeom>
          <a:effectLst/>
        </p:spPr>
      </p:pic>
      <p:sp>
        <p:nvSpPr>
          <p:cNvPr id="2" name="Slide Number Placeholder 1"/>
          <p:cNvSpPr>
            <a:spLocks noGrp="1"/>
          </p:cNvSpPr>
          <p:nvPr>
            <p:ph type="sldNum" sz="quarter" idx="4"/>
          </p:nvPr>
        </p:nvSpPr>
        <p:spPr>
          <a:xfrm>
            <a:off x="2223845" y="6390488"/>
            <a:ext cx="2133600" cy="365125"/>
          </a:xfrm>
          <a:prstGeom prst="rect">
            <a:avLst/>
          </a:prstGeom>
        </p:spPr>
        <p:txBody>
          <a:bodyPr vert="horz" lIns="91440" tIns="45720" rIns="91440" bIns="45720" rtlCol="0" anchor="ctr"/>
          <a:lstStyle>
            <a:lvl1pPr algn="r">
              <a:defRPr sz="1200">
                <a:solidFill>
                  <a:schemeClr val="accent5"/>
                </a:solidFill>
                <a:latin typeface="Arial" panose="020B0604020202020204" pitchFamily="34" charset="0"/>
                <a:cs typeface="Arial" panose="020B0604020202020204" pitchFamily="34" charset="0"/>
              </a:defRPr>
            </a:lvl1pPr>
          </a:lstStyle>
          <a:p>
            <a:fld id="{2674F618-CACE-4FD6-AC09-05B693CE5579}" type="slidenum">
              <a:rPr lang="en-US" smtClean="0"/>
              <a:pPr/>
              <a:t>‹#›</a:t>
            </a:fld>
            <a:endParaRPr lang="en-US"/>
          </a:p>
        </p:txBody>
      </p:sp>
      <p:sp>
        <p:nvSpPr>
          <p:cNvPr id="3" name="TextBox 2"/>
          <p:cNvSpPr txBox="1"/>
          <p:nvPr userDrawn="1"/>
        </p:nvSpPr>
        <p:spPr>
          <a:xfrm>
            <a:off x="7377534" y="11545"/>
            <a:ext cx="2078181" cy="246221"/>
          </a:xfrm>
          <a:prstGeom prst="rect">
            <a:avLst/>
          </a:prstGeom>
          <a:noFill/>
        </p:spPr>
        <p:txBody>
          <a:bodyPr wrap="square" rtlCol="0">
            <a:spAutoFit/>
          </a:bodyPr>
          <a:lstStyle/>
          <a:p>
            <a:r>
              <a:rPr lang="en-US" sz="1000" dirty="0" smtClean="0"/>
              <a:t>Embedded Real-Time Systems</a:t>
            </a:r>
            <a:endParaRPr lang="en-US" sz="1000"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73" r:id="rId3"/>
    <p:sldLayoutId id="2147483667" r:id="rId4"/>
    <p:sldLayoutId id="2147483668" r:id="rId5"/>
    <p:sldLayoutId id="2147483669" r:id="rId6"/>
    <p:sldLayoutId id="2147483670" r:id="rId7"/>
    <p:sldLayoutId id="2147483672" r:id="rId8"/>
    <p:sldLayoutId id="2147483657" r:id="rId9"/>
    <p:sldLayoutId id="2147483662" r:id="rId10"/>
    <p:sldLayoutId id="2147483649" r:id="rId11"/>
    <p:sldLayoutId id="2147483660" r:id="rId12"/>
    <p:sldLayoutId id="2147483658" r:id="rId13"/>
    <p:sldLayoutId id="2147483659" r:id="rId14"/>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493" y="92171"/>
            <a:ext cx="7949546" cy="1199031"/>
          </a:xfrm>
        </p:spPr>
        <p:txBody>
          <a:bodyPr/>
          <a:lstStyle/>
          <a:p>
            <a:r>
              <a:rPr lang="en-US" sz="3200" b="1" dirty="0" smtClean="0"/>
              <a:t>18-349: Introduction to Embedded </a:t>
            </a:r>
            <a:br>
              <a:rPr lang="en-US" sz="3200" b="1" dirty="0" smtClean="0"/>
            </a:br>
            <a:r>
              <a:rPr lang="en-US" sz="3200" b="1" dirty="0" smtClean="0"/>
              <a:t>Real-Time Systems</a:t>
            </a:r>
            <a:br>
              <a:rPr lang="en-US" sz="3200" b="1" dirty="0" smtClean="0"/>
            </a:br>
            <a:r>
              <a:rPr lang="en-US" sz="3200" b="1" dirty="0" smtClean="0"/>
              <a:t/>
            </a:r>
            <a:br>
              <a:rPr lang="en-US" sz="3200" b="1" dirty="0" smtClean="0"/>
            </a:br>
            <a:r>
              <a:rPr lang="en-US" sz="3200" b="1" dirty="0" smtClean="0"/>
              <a:t>Lecture 4: ARM ASM Part 2</a:t>
            </a:r>
            <a:endParaRPr lang="en-US" sz="3200" dirty="0"/>
          </a:p>
        </p:txBody>
      </p:sp>
      <p:sp>
        <p:nvSpPr>
          <p:cNvPr id="3" name="Subtitle 2"/>
          <p:cNvSpPr>
            <a:spLocks noGrp="1"/>
          </p:cNvSpPr>
          <p:nvPr>
            <p:ph type="subTitle" idx="1"/>
          </p:nvPr>
        </p:nvSpPr>
        <p:spPr>
          <a:xfrm>
            <a:off x="394984" y="2173013"/>
            <a:ext cx="4759749" cy="1549754"/>
          </a:xfrm>
        </p:spPr>
        <p:txBody>
          <a:bodyPr/>
          <a:lstStyle/>
          <a:p>
            <a:r>
              <a:rPr lang="en-US" sz="2000" b="1" dirty="0" smtClean="0">
                <a:solidFill>
                  <a:schemeClr val="accent5"/>
                </a:solidFill>
              </a:rPr>
              <a:t>Anthony Rowe</a:t>
            </a:r>
          </a:p>
          <a:p>
            <a:r>
              <a:rPr lang="en-US" sz="2000" dirty="0" smtClean="0">
                <a:solidFill>
                  <a:schemeClr val="accent5"/>
                </a:solidFill>
              </a:rPr>
              <a:t>Electrical and Computer Engineering</a:t>
            </a:r>
          </a:p>
          <a:p>
            <a:r>
              <a:rPr lang="en-US" sz="2000" dirty="0" smtClean="0">
                <a:solidFill>
                  <a:schemeClr val="accent5"/>
                </a:solidFill>
              </a:rPr>
              <a:t>Carnegie Mellon University</a:t>
            </a:r>
          </a:p>
        </p:txBody>
      </p:sp>
      <p:sp>
        <p:nvSpPr>
          <p:cNvPr id="4" name="Subtitle 2"/>
          <p:cNvSpPr txBox="1">
            <a:spLocks/>
          </p:cNvSpPr>
          <p:nvPr/>
        </p:nvSpPr>
        <p:spPr>
          <a:xfrm>
            <a:off x="396252" y="2416686"/>
            <a:ext cx="4397261" cy="1752600"/>
          </a:xfrm>
          <a:prstGeom prst="rect">
            <a:avLst/>
          </a:prstGeom>
        </p:spPr>
        <p:txBody>
          <a:bodyPr/>
          <a:lstStyle>
            <a:lvl1pPr marL="0" indent="0" algn="l" defTabSz="457200" rtl="0" eaLnBrk="1" latinLnBrk="0" hangingPunct="1">
              <a:spcBef>
                <a:spcPct val="20000"/>
              </a:spcBef>
              <a:buFont typeface="Arial"/>
              <a:buNone/>
              <a:defRPr sz="2800" kern="1200">
                <a:solidFill>
                  <a:schemeClr val="accent1"/>
                </a:solidFill>
                <a:latin typeface="Arial"/>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000" b="1" dirty="0" smtClean="0"/>
          </a:p>
        </p:txBody>
      </p:sp>
    </p:spTree>
  </p:cSld>
  <p:clrMapOvr>
    <a:masterClrMapping/>
  </p:clrMapOvr>
  <mc:AlternateContent xmlns:mc="http://schemas.openxmlformats.org/markup-compatibility/2006" xmlns:p14="http://schemas.microsoft.com/office/powerpoint/2010/main">
    <mc:Choice Requires="p14">
      <p:transition spd="slow" p14:dur="2000" advTm="8700"/>
    </mc:Choice>
    <mc:Fallback xmlns="">
      <p:transition spd="slow" advTm="87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Modes (2-4)</a:t>
            </a:r>
            <a:endParaRPr lang="en-US" dirty="0"/>
          </a:p>
        </p:txBody>
      </p:sp>
      <p:sp>
        <p:nvSpPr>
          <p:cNvPr id="3" name="Content Placeholder 2"/>
          <p:cNvSpPr>
            <a:spLocks noGrp="1"/>
          </p:cNvSpPr>
          <p:nvPr>
            <p:ph idx="1"/>
          </p:nvPr>
        </p:nvSpPr>
        <p:spPr/>
        <p:txBody>
          <a:bodyPr/>
          <a:lstStyle/>
          <a:p>
            <a:r>
              <a:rPr lang="en-US" dirty="0" err="1">
                <a:ea typeface="ＭＳ Ｐゴシック" charset="0"/>
                <a:cs typeface="ＭＳ Ｐゴシック" charset="0"/>
              </a:rPr>
              <a:t>Preindex</a:t>
            </a:r>
            <a:endParaRPr lang="en-US" dirty="0">
              <a:ea typeface="ＭＳ Ｐゴシック" charset="0"/>
              <a:cs typeface="ＭＳ Ｐゴシック" charset="0"/>
            </a:endParaRPr>
          </a:p>
          <a:p>
            <a:pPr lvl="1"/>
            <a:r>
              <a:rPr lang="en-US" dirty="0">
                <a:ea typeface="ＭＳ Ｐゴシック" charset="0"/>
              </a:rPr>
              <a:t>Same as </a:t>
            </a:r>
            <a:r>
              <a:rPr lang="en-US" dirty="0" err="1">
                <a:ea typeface="ＭＳ Ｐゴシック" charset="0"/>
              </a:rPr>
              <a:t>preindex</a:t>
            </a:r>
            <a:r>
              <a:rPr lang="en-US" dirty="0">
                <a:ea typeface="ＭＳ Ｐゴシック" charset="0"/>
              </a:rPr>
              <a:t> with </a:t>
            </a:r>
            <a:r>
              <a:rPr lang="en-US" dirty="0" err="1">
                <a:ea typeface="ＭＳ Ｐゴシック" charset="0"/>
              </a:rPr>
              <a:t>writeback</a:t>
            </a:r>
            <a:r>
              <a:rPr lang="en-US" dirty="0">
                <a:ea typeface="ＭＳ Ｐゴシック" charset="0"/>
              </a:rPr>
              <a:t>, but does not update the base register</a:t>
            </a:r>
          </a:p>
          <a:p>
            <a:pPr lvl="1"/>
            <a:r>
              <a:rPr lang="en-US" dirty="0">
                <a:ea typeface="ＭＳ Ｐゴシック" charset="0"/>
              </a:rPr>
              <a:t>Example</a:t>
            </a:r>
            <a:r>
              <a:rPr lang="en-US" dirty="0">
                <a:latin typeface="Times New Roman" charset="0"/>
                <a:ea typeface="ＭＳ Ｐゴシック" charset="0"/>
              </a:rPr>
              <a:t>: </a:t>
            </a:r>
            <a:r>
              <a:rPr lang="en-US" dirty="0">
                <a:latin typeface="Courier New" charset="0"/>
                <a:ea typeface="ＭＳ Ｐゴシック" charset="0"/>
              </a:rPr>
              <a:t>LDR r0, [r1, #4</a:t>
            </a:r>
            <a:r>
              <a:rPr lang="en-US" dirty="0" smtClean="0">
                <a:latin typeface="Courier New" charset="0"/>
                <a:ea typeface="ＭＳ Ｐゴシック" charset="0"/>
              </a:rPr>
              <a:t>]</a:t>
            </a:r>
          </a:p>
          <a:p>
            <a:pPr lvl="1"/>
            <a:endParaRPr lang="en-US" dirty="0">
              <a:latin typeface="Times New Roman" charset="0"/>
              <a:ea typeface="ＭＳ Ｐゴシック" charset="0"/>
              <a:cs typeface="ＭＳ Ｐゴシック" charset="0"/>
            </a:endParaRPr>
          </a:p>
          <a:p>
            <a:r>
              <a:rPr lang="en-US" dirty="0" err="1">
                <a:ea typeface="ＭＳ Ｐゴシック" charset="0"/>
                <a:cs typeface="ＭＳ Ｐゴシック" charset="0"/>
              </a:rPr>
              <a:t>Preindex</a:t>
            </a:r>
            <a:r>
              <a:rPr lang="en-US" dirty="0">
                <a:ea typeface="ＭＳ Ｐゴシック" charset="0"/>
                <a:cs typeface="ＭＳ Ｐゴシック" charset="0"/>
              </a:rPr>
              <a:t> with </a:t>
            </a:r>
            <a:r>
              <a:rPr lang="en-US" dirty="0" err="1">
                <a:ea typeface="ＭＳ Ｐゴシック" charset="0"/>
                <a:cs typeface="ＭＳ Ｐゴシック" charset="0"/>
              </a:rPr>
              <a:t>writeback</a:t>
            </a:r>
            <a:endParaRPr lang="en-US" dirty="0">
              <a:ea typeface="ＭＳ Ｐゴシック" charset="0"/>
              <a:cs typeface="ＭＳ Ｐゴシック" charset="0"/>
            </a:endParaRPr>
          </a:p>
          <a:p>
            <a:pPr lvl="1"/>
            <a:r>
              <a:rPr lang="en-US" dirty="0">
                <a:ea typeface="ＭＳ Ｐゴシック" charset="0"/>
              </a:rPr>
              <a:t>Calculates address from a base register </a:t>
            </a:r>
            <a:r>
              <a:rPr lang="en-US" i="1" dirty="0">
                <a:ea typeface="ＭＳ Ｐゴシック" charset="0"/>
              </a:rPr>
              <a:t>plus</a:t>
            </a:r>
            <a:r>
              <a:rPr lang="en-US" dirty="0">
                <a:ea typeface="ＭＳ Ｐゴシック" charset="0"/>
              </a:rPr>
              <a:t> address offset</a:t>
            </a:r>
          </a:p>
          <a:p>
            <a:pPr lvl="1"/>
            <a:r>
              <a:rPr lang="en-US" dirty="0">
                <a:ea typeface="ＭＳ Ｐゴシック" charset="0"/>
              </a:rPr>
              <a:t>Updates the address in the base register with the new address</a:t>
            </a:r>
          </a:p>
          <a:p>
            <a:pPr lvl="1"/>
            <a:r>
              <a:rPr lang="en-US" dirty="0">
                <a:ea typeface="ＭＳ Ｐゴシック" charset="0"/>
              </a:rPr>
              <a:t>The </a:t>
            </a:r>
            <a:r>
              <a:rPr lang="en-US" i="1" dirty="0">
                <a:ea typeface="ＭＳ Ｐゴシック" charset="0"/>
              </a:rPr>
              <a:t>updated base register value </a:t>
            </a:r>
            <a:r>
              <a:rPr lang="en-US" dirty="0">
                <a:ea typeface="ＭＳ Ｐゴシック" charset="0"/>
              </a:rPr>
              <a:t>is the address used to access memory</a:t>
            </a:r>
          </a:p>
          <a:p>
            <a:pPr lvl="1"/>
            <a:r>
              <a:rPr lang="en-US" dirty="0">
                <a:ea typeface="ＭＳ Ｐゴシック" charset="0"/>
              </a:rPr>
              <a:t>Example</a:t>
            </a:r>
            <a:r>
              <a:rPr lang="en-US" dirty="0">
                <a:latin typeface="Times New Roman" charset="0"/>
                <a:ea typeface="ＭＳ Ｐゴシック" charset="0"/>
              </a:rPr>
              <a:t>: </a:t>
            </a:r>
            <a:r>
              <a:rPr lang="en-US" dirty="0">
                <a:latin typeface="Courier New" charset="0"/>
                <a:ea typeface="ＭＳ Ｐゴシック" charset="0"/>
              </a:rPr>
              <a:t>LDR r0, [r1, #4]</a:t>
            </a:r>
            <a:r>
              <a:rPr lang="en-US" dirty="0" smtClean="0">
                <a:latin typeface="Courier New" charset="0"/>
                <a:ea typeface="ＭＳ Ｐゴシック" charset="0"/>
              </a:rPr>
              <a:t>!</a:t>
            </a:r>
          </a:p>
          <a:p>
            <a:pPr lvl="1"/>
            <a:endParaRPr lang="en-US" dirty="0">
              <a:latin typeface="Courier New" charset="0"/>
              <a:ea typeface="ＭＳ Ｐゴシック" charset="0"/>
            </a:endParaRPr>
          </a:p>
          <a:p>
            <a:r>
              <a:rPr lang="en-US" dirty="0" err="1">
                <a:ea typeface="ＭＳ Ｐゴシック" charset="0"/>
                <a:cs typeface="ＭＳ Ｐゴシック" charset="0"/>
              </a:rPr>
              <a:t>Postindex</a:t>
            </a:r>
            <a:endParaRPr lang="en-US" dirty="0">
              <a:ea typeface="ＭＳ Ｐゴシック" charset="0"/>
              <a:cs typeface="ＭＳ Ｐゴシック" charset="0"/>
            </a:endParaRPr>
          </a:p>
          <a:p>
            <a:pPr lvl="1"/>
            <a:r>
              <a:rPr lang="en-US" dirty="0">
                <a:ea typeface="ＭＳ Ｐゴシック" charset="0"/>
              </a:rPr>
              <a:t>Only updates the base register </a:t>
            </a:r>
            <a:r>
              <a:rPr lang="en-US" i="1" dirty="0">
                <a:ea typeface="ＭＳ Ｐゴシック" charset="0"/>
              </a:rPr>
              <a:t>after</a:t>
            </a:r>
            <a:r>
              <a:rPr lang="en-US" dirty="0">
                <a:ea typeface="ＭＳ Ｐゴシック" charset="0"/>
              </a:rPr>
              <a:t> the address is used</a:t>
            </a:r>
          </a:p>
          <a:p>
            <a:pPr lvl="1"/>
            <a:r>
              <a:rPr lang="en-US" dirty="0">
                <a:ea typeface="ＭＳ Ｐゴシック" charset="0"/>
              </a:rPr>
              <a:t>Example: </a:t>
            </a:r>
            <a:r>
              <a:rPr lang="en-US" dirty="0">
                <a:latin typeface="Courier New" charset="0"/>
                <a:ea typeface="ＭＳ Ｐゴシック" charset="0"/>
              </a:rPr>
              <a:t>LDR r0, [r1], #4</a:t>
            </a:r>
          </a:p>
          <a:p>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10</a:t>
            </a:fld>
            <a:endParaRPr lang="en-US"/>
          </a:p>
        </p:txBody>
      </p:sp>
    </p:spTree>
    <p:extLst>
      <p:ext uri="{BB962C8B-B14F-4D97-AF65-F5344CB8AC3E}">
        <p14:creationId xmlns:p14="http://schemas.microsoft.com/office/powerpoint/2010/main" val="789539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Modes (3-4)</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11</a:t>
            </a:fld>
            <a:endParaRPr lang="en-US"/>
          </a:p>
        </p:txBody>
      </p:sp>
      <p:sp>
        <p:nvSpPr>
          <p:cNvPr id="5" name="Rectangle 4"/>
          <p:cNvSpPr>
            <a:spLocks noChangeArrowheads="1"/>
          </p:cNvSpPr>
          <p:nvPr/>
        </p:nvSpPr>
        <p:spPr bwMode="auto">
          <a:xfrm>
            <a:off x="0" y="3398839"/>
            <a:ext cx="3024188" cy="3446462"/>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dirty="0" err="1">
                <a:solidFill>
                  <a:srgbClr val="0000FF"/>
                </a:solidFill>
                <a:latin typeface="+mn-lt"/>
              </a:rPr>
              <a:t>Preindexing</a:t>
            </a:r>
            <a:r>
              <a:rPr lang="en-US" dirty="0">
                <a:solidFill>
                  <a:srgbClr val="0000FF"/>
                </a:solidFill>
                <a:latin typeface="+mn-lt"/>
              </a:rPr>
              <a:t> with </a:t>
            </a:r>
            <a:r>
              <a:rPr lang="en-US" dirty="0" err="1">
                <a:solidFill>
                  <a:srgbClr val="0000FF"/>
                </a:solidFill>
                <a:latin typeface="+mn-lt"/>
              </a:rPr>
              <a:t>writeback</a:t>
            </a:r>
            <a:endParaRPr lang="en-US" dirty="0">
              <a:solidFill>
                <a:srgbClr val="0000FF"/>
              </a:solidFill>
              <a:latin typeface="+mn-lt"/>
            </a:endParaRPr>
          </a:p>
          <a:p>
            <a:pPr marL="342900" indent="-342900">
              <a:buFont typeface="Wingdings" charset="0"/>
              <a:buChar char="u"/>
            </a:pPr>
            <a:endParaRPr lang="en-US" dirty="0">
              <a:solidFill>
                <a:srgbClr val="000022"/>
              </a:solidFill>
            </a:endParaRPr>
          </a:p>
          <a:p>
            <a:pPr marL="342900" indent="-342900">
              <a:buFont typeface="Wingdings" charset="0"/>
              <a:buNone/>
            </a:pPr>
            <a:r>
              <a:rPr lang="en-US" dirty="0">
                <a:solidFill>
                  <a:srgbClr val="000022"/>
                </a:solidFill>
                <a:latin typeface="Courier New" charset="0"/>
              </a:rPr>
              <a:t>LDR r0, [r1, #4]!</a:t>
            </a:r>
          </a:p>
          <a:p>
            <a:pPr marL="342900" indent="-342900">
              <a:buFont typeface="Wingdings" charset="0"/>
              <a:buNone/>
            </a:pPr>
            <a:endParaRPr lang="en-US" dirty="0">
              <a:solidFill>
                <a:srgbClr val="000022"/>
              </a:solidFill>
              <a:latin typeface="Courier New" charset="0"/>
            </a:endParaRPr>
          </a:p>
          <a:p>
            <a:pPr marL="342900" indent="-342900">
              <a:buFont typeface="Wingdings" charset="0"/>
              <a:buNone/>
            </a:pPr>
            <a:r>
              <a:rPr lang="en-US" dirty="0">
                <a:solidFill>
                  <a:srgbClr val="000022"/>
                </a:solidFill>
              </a:rPr>
              <a:t>POST	</a:t>
            </a:r>
            <a:r>
              <a:rPr lang="en-US" dirty="0">
                <a:solidFill>
                  <a:srgbClr val="000022"/>
                </a:solidFill>
                <a:latin typeface="Courier New" charset="0"/>
              </a:rPr>
              <a:t>r0 </a:t>
            </a:r>
            <a:r>
              <a:rPr lang="en-US" dirty="0" smtClean="0">
                <a:solidFill>
                  <a:srgbClr val="000022"/>
                </a:solidFill>
                <a:latin typeface="Courier New" charset="0"/>
              </a:rPr>
              <a:t>=</a:t>
            </a:r>
            <a:endParaRPr lang="en-US" dirty="0">
              <a:solidFill>
                <a:srgbClr val="000022"/>
              </a:solidFill>
              <a:latin typeface="Courier New" charset="0"/>
            </a:endParaRPr>
          </a:p>
          <a:p>
            <a:pPr marL="342900" indent="-342900">
              <a:buFont typeface="Wingdings" charset="0"/>
              <a:buNone/>
            </a:pPr>
            <a:r>
              <a:rPr lang="en-US" dirty="0">
                <a:solidFill>
                  <a:srgbClr val="000022"/>
                </a:solidFill>
                <a:latin typeface="Courier New" charset="0"/>
              </a:rPr>
              <a:t>		</a:t>
            </a:r>
            <a:r>
              <a:rPr lang="en-US" dirty="0" smtClean="0">
                <a:solidFill>
                  <a:srgbClr val="000022"/>
                </a:solidFill>
                <a:latin typeface="Courier New" charset="0"/>
              </a:rPr>
              <a:t>	r1 </a:t>
            </a:r>
            <a:r>
              <a:rPr lang="en-US" dirty="0">
                <a:solidFill>
                  <a:srgbClr val="000022"/>
                </a:solidFill>
                <a:latin typeface="Courier New" charset="0"/>
              </a:rPr>
              <a:t>=</a:t>
            </a:r>
          </a:p>
          <a:p>
            <a:pPr marL="342900" indent="-342900">
              <a:buFont typeface="Wingdings" charset="0"/>
              <a:buNone/>
            </a:pPr>
            <a:r>
              <a:rPr lang="en-US" dirty="0">
                <a:solidFill>
                  <a:srgbClr val="000022"/>
                </a:solidFill>
                <a:latin typeface="Courier New" charset="0"/>
              </a:rPr>
              <a:t>		</a:t>
            </a:r>
            <a:endParaRPr lang="en-US" dirty="0">
              <a:solidFill>
                <a:srgbClr val="000022"/>
              </a:solidFill>
            </a:endParaRPr>
          </a:p>
        </p:txBody>
      </p:sp>
      <p:sp>
        <p:nvSpPr>
          <p:cNvPr id="6" name="Rectangle 5"/>
          <p:cNvSpPr>
            <a:spLocks noChangeArrowheads="1"/>
          </p:cNvSpPr>
          <p:nvPr/>
        </p:nvSpPr>
        <p:spPr bwMode="auto">
          <a:xfrm>
            <a:off x="6350" y="1517650"/>
            <a:ext cx="9067800" cy="1852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sz="2200" dirty="0">
                <a:solidFill>
                  <a:srgbClr val="000022"/>
                </a:solidFill>
              </a:rPr>
              <a:t>PRE   	</a:t>
            </a:r>
            <a:r>
              <a:rPr lang="en-US" sz="2200" dirty="0">
                <a:solidFill>
                  <a:srgbClr val="000022"/>
                </a:solidFill>
                <a:latin typeface="Courier"/>
                <a:cs typeface="Courier"/>
              </a:rPr>
              <a:t>r0 = 0x00000000</a:t>
            </a:r>
          </a:p>
          <a:p>
            <a:pPr marL="342900" indent="-342900">
              <a:buFont typeface="Wingdings" charset="0"/>
              <a:buNone/>
            </a:pPr>
            <a:r>
              <a:rPr lang="en-US" sz="2200" dirty="0">
                <a:solidFill>
                  <a:srgbClr val="000022"/>
                </a:solidFill>
                <a:latin typeface="Courier"/>
                <a:cs typeface="Courier"/>
              </a:rPr>
              <a:t>		</a:t>
            </a:r>
            <a:r>
              <a:rPr lang="en-US" sz="2200" dirty="0" smtClean="0">
                <a:solidFill>
                  <a:srgbClr val="000022"/>
                </a:solidFill>
                <a:latin typeface="Courier"/>
                <a:cs typeface="Courier"/>
              </a:rPr>
              <a:t>	r1 </a:t>
            </a:r>
            <a:r>
              <a:rPr lang="en-US" sz="2200" dirty="0">
                <a:solidFill>
                  <a:srgbClr val="000022"/>
                </a:solidFill>
                <a:latin typeface="Courier"/>
                <a:cs typeface="Courier"/>
              </a:rPr>
              <a:t>= 0x00009000</a:t>
            </a:r>
          </a:p>
          <a:p>
            <a:pPr marL="342900" indent="-342900">
              <a:buFont typeface="Wingdings" charset="0"/>
              <a:buNone/>
            </a:pPr>
            <a:r>
              <a:rPr lang="en-US" sz="2200" dirty="0">
                <a:solidFill>
                  <a:srgbClr val="000022"/>
                </a:solidFill>
                <a:latin typeface="Courier"/>
                <a:cs typeface="Courier"/>
              </a:rPr>
              <a:t>		</a:t>
            </a:r>
            <a:r>
              <a:rPr lang="en-US" sz="2200" dirty="0" smtClean="0">
                <a:solidFill>
                  <a:srgbClr val="000022"/>
                </a:solidFill>
                <a:latin typeface="Courier"/>
                <a:cs typeface="Courier"/>
              </a:rPr>
              <a:t>	mem32</a:t>
            </a:r>
            <a:r>
              <a:rPr lang="en-US" sz="2200" dirty="0">
                <a:solidFill>
                  <a:srgbClr val="000022"/>
                </a:solidFill>
                <a:latin typeface="Courier"/>
                <a:cs typeface="Courier"/>
              </a:rPr>
              <a:t>[0x00009000] = 0x01010101</a:t>
            </a:r>
          </a:p>
          <a:p>
            <a:pPr marL="342900" indent="-342900">
              <a:buFont typeface="Wingdings" charset="0"/>
              <a:buNone/>
            </a:pPr>
            <a:r>
              <a:rPr lang="en-US" sz="2200" dirty="0">
                <a:solidFill>
                  <a:srgbClr val="000022"/>
                </a:solidFill>
                <a:latin typeface="Courier"/>
                <a:cs typeface="Courier"/>
              </a:rPr>
              <a:t>		</a:t>
            </a:r>
            <a:r>
              <a:rPr lang="en-US" sz="2200" dirty="0" smtClean="0">
                <a:solidFill>
                  <a:srgbClr val="000022"/>
                </a:solidFill>
                <a:latin typeface="Courier"/>
                <a:cs typeface="Courier"/>
              </a:rPr>
              <a:t>	mem32</a:t>
            </a:r>
            <a:r>
              <a:rPr lang="en-US" sz="2200" dirty="0">
                <a:solidFill>
                  <a:srgbClr val="000022"/>
                </a:solidFill>
                <a:latin typeface="Courier"/>
                <a:cs typeface="Courier"/>
              </a:rPr>
              <a:t>[0x00009004] = 0x02020202</a:t>
            </a:r>
          </a:p>
        </p:txBody>
      </p:sp>
      <p:sp>
        <p:nvSpPr>
          <p:cNvPr id="7" name="Rectangle 8"/>
          <p:cNvSpPr>
            <a:spLocks noChangeArrowheads="1"/>
          </p:cNvSpPr>
          <p:nvPr/>
        </p:nvSpPr>
        <p:spPr bwMode="auto">
          <a:xfrm>
            <a:off x="3032125" y="3398838"/>
            <a:ext cx="2767013" cy="3446461"/>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dirty="0" err="1">
                <a:solidFill>
                  <a:srgbClr val="0000FF"/>
                </a:solidFill>
                <a:latin typeface="+mn-lt"/>
              </a:rPr>
              <a:t>Preindexing</a:t>
            </a:r>
            <a:r>
              <a:rPr lang="en-US" dirty="0">
                <a:solidFill>
                  <a:srgbClr val="0000FF"/>
                </a:solidFill>
                <a:latin typeface="+mn-lt"/>
              </a:rPr>
              <a:t> </a:t>
            </a:r>
          </a:p>
          <a:p>
            <a:pPr marL="342900" indent="-342900">
              <a:buFont typeface="Wingdings" charset="0"/>
              <a:buChar char="u"/>
            </a:pPr>
            <a:endParaRPr lang="en-US" dirty="0">
              <a:solidFill>
                <a:srgbClr val="000022"/>
              </a:solidFill>
            </a:endParaRPr>
          </a:p>
          <a:p>
            <a:pPr marL="342900" indent="-342900">
              <a:buFont typeface="Wingdings" charset="0"/>
              <a:buNone/>
            </a:pPr>
            <a:r>
              <a:rPr lang="en-US" dirty="0">
                <a:solidFill>
                  <a:srgbClr val="000022"/>
                </a:solidFill>
                <a:latin typeface="Courier New" charset="0"/>
              </a:rPr>
              <a:t>LDR r0, [r1, #4]</a:t>
            </a:r>
          </a:p>
          <a:p>
            <a:pPr marL="342900" indent="-342900">
              <a:buFont typeface="Wingdings" charset="0"/>
              <a:buNone/>
            </a:pPr>
            <a:endParaRPr lang="en-US" dirty="0">
              <a:solidFill>
                <a:srgbClr val="000022"/>
              </a:solidFill>
              <a:latin typeface="Courier New" charset="0"/>
            </a:endParaRPr>
          </a:p>
          <a:p>
            <a:pPr marL="342900" indent="-342900">
              <a:buFont typeface="Wingdings" charset="0"/>
              <a:buNone/>
            </a:pPr>
            <a:r>
              <a:rPr lang="en-US" dirty="0" smtClean="0">
                <a:solidFill>
                  <a:srgbClr val="000022"/>
                </a:solidFill>
              </a:rPr>
              <a:t>POST  </a:t>
            </a:r>
            <a:r>
              <a:rPr lang="en-US" dirty="0" smtClean="0">
                <a:solidFill>
                  <a:srgbClr val="000022"/>
                </a:solidFill>
                <a:latin typeface="Courier New" charset="0"/>
              </a:rPr>
              <a:t>r0 </a:t>
            </a:r>
            <a:r>
              <a:rPr lang="en-US" dirty="0">
                <a:solidFill>
                  <a:srgbClr val="000022"/>
                </a:solidFill>
                <a:latin typeface="Courier New" charset="0"/>
              </a:rPr>
              <a:t>= </a:t>
            </a:r>
          </a:p>
          <a:p>
            <a:pPr marL="342900" indent="-342900">
              <a:buFont typeface="Wingdings" charset="0"/>
              <a:buNone/>
            </a:pPr>
            <a:r>
              <a:rPr lang="en-US" dirty="0">
                <a:solidFill>
                  <a:srgbClr val="000022"/>
                </a:solidFill>
                <a:latin typeface="Courier New" charset="0"/>
              </a:rPr>
              <a:t>		 </a:t>
            </a:r>
            <a:r>
              <a:rPr lang="en-US" dirty="0" smtClean="0">
                <a:solidFill>
                  <a:srgbClr val="000022"/>
                </a:solidFill>
                <a:latin typeface="Courier New" charset="0"/>
              </a:rPr>
              <a:t>r1 </a:t>
            </a:r>
            <a:r>
              <a:rPr lang="en-US" dirty="0">
                <a:solidFill>
                  <a:srgbClr val="000022"/>
                </a:solidFill>
                <a:latin typeface="Courier New" charset="0"/>
              </a:rPr>
              <a:t>=</a:t>
            </a:r>
          </a:p>
          <a:p>
            <a:pPr marL="342900" indent="-342900">
              <a:buFont typeface="Wingdings" charset="0"/>
              <a:buNone/>
            </a:pPr>
            <a:r>
              <a:rPr lang="en-US" dirty="0">
                <a:solidFill>
                  <a:srgbClr val="000022"/>
                </a:solidFill>
                <a:latin typeface="Courier New" charset="0"/>
              </a:rPr>
              <a:t>		</a:t>
            </a:r>
            <a:endParaRPr lang="en-US" dirty="0">
              <a:solidFill>
                <a:srgbClr val="000022"/>
              </a:solidFill>
            </a:endParaRPr>
          </a:p>
        </p:txBody>
      </p:sp>
      <p:sp>
        <p:nvSpPr>
          <p:cNvPr id="8" name="Rectangle 9"/>
          <p:cNvSpPr>
            <a:spLocks noChangeArrowheads="1"/>
          </p:cNvSpPr>
          <p:nvPr/>
        </p:nvSpPr>
        <p:spPr bwMode="auto">
          <a:xfrm>
            <a:off x="5811838" y="3409950"/>
            <a:ext cx="3313112" cy="3435350"/>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dirty="0" err="1">
                <a:solidFill>
                  <a:srgbClr val="0000FF"/>
                </a:solidFill>
                <a:latin typeface="+mn-lt"/>
              </a:rPr>
              <a:t>Postindexing</a:t>
            </a:r>
            <a:r>
              <a:rPr lang="en-US" dirty="0">
                <a:solidFill>
                  <a:srgbClr val="0000FF"/>
                </a:solidFill>
                <a:latin typeface="+mn-lt"/>
              </a:rPr>
              <a:t> </a:t>
            </a:r>
          </a:p>
          <a:p>
            <a:pPr marL="342900" indent="-342900">
              <a:buFont typeface="Wingdings" charset="0"/>
              <a:buChar char="u"/>
            </a:pPr>
            <a:endParaRPr lang="en-US" dirty="0">
              <a:solidFill>
                <a:srgbClr val="000022"/>
              </a:solidFill>
            </a:endParaRPr>
          </a:p>
          <a:p>
            <a:pPr marL="342900" indent="-342900">
              <a:buFont typeface="Wingdings" charset="0"/>
              <a:buNone/>
            </a:pPr>
            <a:r>
              <a:rPr lang="en-US" dirty="0">
                <a:solidFill>
                  <a:srgbClr val="000022"/>
                </a:solidFill>
                <a:latin typeface="Courier New" charset="0"/>
              </a:rPr>
              <a:t>LDR r0, [r1], #4</a:t>
            </a:r>
          </a:p>
          <a:p>
            <a:pPr marL="342900" indent="-342900">
              <a:buFont typeface="Wingdings" charset="0"/>
              <a:buNone/>
            </a:pPr>
            <a:endParaRPr lang="en-US" dirty="0">
              <a:solidFill>
                <a:srgbClr val="000022"/>
              </a:solidFill>
              <a:latin typeface="Courier New" charset="0"/>
            </a:endParaRPr>
          </a:p>
          <a:p>
            <a:pPr marL="342900" indent="-342900">
              <a:buFont typeface="Wingdings" charset="0"/>
              <a:buNone/>
            </a:pPr>
            <a:r>
              <a:rPr lang="en-US" dirty="0">
                <a:solidFill>
                  <a:srgbClr val="000022"/>
                </a:solidFill>
              </a:rPr>
              <a:t>POST	</a:t>
            </a:r>
            <a:r>
              <a:rPr lang="en-US" dirty="0">
                <a:solidFill>
                  <a:srgbClr val="000022"/>
                </a:solidFill>
                <a:latin typeface="Courier New" charset="0"/>
              </a:rPr>
              <a:t>r0 = </a:t>
            </a:r>
          </a:p>
          <a:p>
            <a:pPr marL="342900" indent="-342900">
              <a:buFont typeface="Wingdings" charset="0"/>
              <a:buNone/>
            </a:pPr>
            <a:r>
              <a:rPr lang="en-US" dirty="0">
                <a:solidFill>
                  <a:srgbClr val="000022"/>
                </a:solidFill>
                <a:latin typeface="Courier New" charset="0"/>
              </a:rPr>
              <a:t>		</a:t>
            </a:r>
            <a:r>
              <a:rPr lang="en-US" dirty="0" smtClean="0">
                <a:solidFill>
                  <a:srgbClr val="000022"/>
                </a:solidFill>
                <a:latin typeface="Courier New" charset="0"/>
              </a:rPr>
              <a:t>	r1 </a:t>
            </a:r>
            <a:r>
              <a:rPr lang="en-US" dirty="0">
                <a:solidFill>
                  <a:srgbClr val="000022"/>
                </a:solidFill>
                <a:latin typeface="Courier New" charset="0"/>
              </a:rPr>
              <a:t>=</a:t>
            </a:r>
          </a:p>
          <a:p>
            <a:pPr marL="342900" indent="-342900">
              <a:buFont typeface="Wingdings" charset="0"/>
              <a:buNone/>
            </a:pPr>
            <a:r>
              <a:rPr lang="en-US" dirty="0">
                <a:solidFill>
                  <a:srgbClr val="000022"/>
                </a:solidFill>
                <a:latin typeface="Courier New" charset="0"/>
              </a:rPr>
              <a:t>		</a:t>
            </a:r>
            <a:endParaRPr lang="en-US" dirty="0">
              <a:solidFill>
                <a:srgbClr val="000022"/>
              </a:solidFill>
            </a:endParaRPr>
          </a:p>
        </p:txBody>
      </p:sp>
      <p:sp>
        <p:nvSpPr>
          <p:cNvPr id="9" name="TextBox 8"/>
          <p:cNvSpPr txBox="1"/>
          <p:nvPr/>
        </p:nvSpPr>
        <p:spPr>
          <a:xfrm>
            <a:off x="1510634" y="4478422"/>
            <a:ext cx="1644313" cy="923330"/>
          </a:xfrm>
          <a:prstGeom prst="rect">
            <a:avLst/>
          </a:prstGeom>
          <a:noFill/>
        </p:spPr>
        <p:txBody>
          <a:bodyPr wrap="square" rtlCol="0">
            <a:spAutoFit/>
          </a:bodyPr>
          <a:lstStyle/>
          <a:p>
            <a:r>
              <a:rPr lang="en-US" dirty="0" smtClean="0">
                <a:latin typeface="Courier"/>
                <a:ea typeface="ＭＳ Ｐゴシック" charset="0"/>
                <a:cs typeface="Courier"/>
              </a:rPr>
              <a:t>0x02020202</a:t>
            </a:r>
          </a:p>
          <a:p>
            <a:r>
              <a:rPr lang="en-US" dirty="0">
                <a:latin typeface="Courier"/>
                <a:ea typeface="ＭＳ Ｐゴシック" charset="0"/>
                <a:cs typeface="Courier"/>
              </a:rPr>
              <a:t>0x00009004</a:t>
            </a:r>
          </a:p>
          <a:p>
            <a:endParaRPr lang="en-US" dirty="0">
              <a:latin typeface="Courier"/>
              <a:cs typeface="Courier"/>
            </a:endParaRPr>
          </a:p>
        </p:txBody>
      </p:sp>
      <p:sp>
        <p:nvSpPr>
          <p:cNvPr id="10" name="TextBox 9"/>
          <p:cNvSpPr txBox="1"/>
          <p:nvPr/>
        </p:nvSpPr>
        <p:spPr>
          <a:xfrm>
            <a:off x="4256507" y="4497138"/>
            <a:ext cx="1644313" cy="923330"/>
          </a:xfrm>
          <a:prstGeom prst="rect">
            <a:avLst/>
          </a:prstGeom>
          <a:noFill/>
        </p:spPr>
        <p:txBody>
          <a:bodyPr wrap="square" rtlCol="0">
            <a:spAutoFit/>
          </a:bodyPr>
          <a:lstStyle/>
          <a:p>
            <a:r>
              <a:rPr lang="en-US" dirty="0" smtClean="0">
                <a:latin typeface="Courier"/>
                <a:ea typeface="ＭＳ Ｐゴシック" charset="0"/>
                <a:cs typeface="Courier"/>
              </a:rPr>
              <a:t>0x02020202</a:t>
            </a:r>
          </a:p>
          <a:p>
            <a:r>
              <a:rPr lang="en-US" dirty="0" smtClean="0">
                <a:latin typeface="Courier"/>
                <a:ea typeface="ＭＳ Ｐゴシック" charset="0"/>
                <a:cs typeface="Courier"/>
              </a:rPr>
              <a:t>0x00009000</a:t>
            </a:r>
            <a:endParaRPr lang="en-US" dirty="0">
              <a:latin typeface="Courier"/>
              <a:ea typeface="ＭＳ Ｐゴシック" charset="0"/>
              <a:cs typeface="Courier"/>
            </a:endParaRPr>
          </a:p>
          <a:p>
            <a:endParaRPr lang="en-US" dirty="0">
              <a:latin typeface="Courier"/>
              <a:cs typeface="Courier"/>
            </a:endParaRPr>
          </a:p>
        </p:txBody>
      </p:sp>
      <p:sp>
        <p:nvSpPr>
          <p:cNvPr id="11" name="TextBox 10"/>
          <p:cNvSpPr txBox="1"/>
          <p:nvPr/>
        </p:nvSpPr>
        <p:spPr>
          <a:xfrm>
            <a:off x="7432847" y="4502484"/>
            <a:ext cx="1644313" cy="923330"/>
          </a:xfrm>
          <a:prstGeom prst="rect">
            <a:avLst/>
          </a:prstGeom>
          <a:noFill/>
        </p:spPr>
        <p:txBody>
          <a:bodyPr wrap="square" rtlCol="0">
            <a:spAutoFit/>
          </a:bodyPr>
          <a:lstStyle/>
          <a:p>
            <a:r>
              <a:rPr lang="en-US" dirty="0" smtClean="0">
                <a:latin typeface="Courier"/>
                <a:ea typeface="ＭＳ Ｐゴシック" charset="0"/>
                <a:cs typeface="Courier"/>
              </a:rPr>
              <a:t>0x01010101</a:t>
            </a:r>
          </a:p>
          <a:p>
            <a:r>
              <a:rPr lang="en-US" dirty="0" smtClean="0">
                <a:latin typeface="Courier"/>
                <a:ea typeface="ＭＳ Ｐゴシック" charset="0"/>
                <a:cs typeface="Courier"/>
              </a:rPr>
              <a:t>0x00009004</a:t>
            </a:r>
            <a:endParaRPr lang="en-US" dirty="0">
              <a:latin typeface="Courier"/>
              <a:ea typeface="ＭＳ Ｐゴシック" charset="0"/>
              <a:cs typeface="Courier"/>
            </a:endParaRPr>
          </a:p>
          <a:p>
            <a:endParaRPr lang="en-US" dirty="0">
              <a:latin typeface="Courier"/>
              <a:cs typeface="Courier"/>
            </a:endParaRPr>
          </a:p>
        </p:txBody>
      </p:sp>
    </p:spTree>
    <p:extLst>
      <p:ext uri="{BB962C8B-B14F-4D97-AF65-F5344CB8AC3E}">
        <p14:creationId xmlns:p14="http://schemas.microsoft.com/office/powerpoint/2010/main" val="340156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Modes (4-4)</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12</a:t>
            </a:fld>
            <a:endParaRPr lang="en-US"/>
          </a:p>
        </p:txBody>
      </p:sp>
      <p:sp>
        <p:nvSpPr>
          <p:cNvPr id="5" name="Rectangle 3"/>
          <p:cNvSpPr>
            <a:spLocks noGrp="1" noChangeArrowheads="1"/>
          </p:cNvSpPr>
          <p:nvPr>
            <p:ph idx="1"/>
          </p:nvPr>
        </p:nvSpPr>
        <p:spPr>
          <a:xfrm>
            <a:off x="457199" y="1117451"/>
            <a:ext cx="8400827" cy="4892990"/>
          </a:xfrm>
        </p:spPr>
        <p:txBody>
          <a:bodyPr>
            <a:normAutofit fontScale="92500" lnSpcReduction="20000"/>
          </a:bodyPr>
          <a:lstStyle/>
          <a:p>
            <a:pPr marL="419100" indent="-419100" eaLnBrk="1" hangingPunct="1"/>
            <a:r>
              <a:rPr lang="en-US" dirty="0" smtClean="0">
                <a:ea typeface="ＭＳ Ｐゴシック" charset="0"/>
                <a:cs typeface="ＭＳ Ｐゴシック" charset="0"/>
              </a:rPr>
              <a:t>Address</a:t>
            </a:r>
            <a:r>
              <a:rPr lang="en-US" dirty="0" smtClean="0">
                <a:latin typeface="Times New Roman" charset="0"/>
                <a:ea typeface="ＭＳ Ｐゴシック" charset="0"/>
                <a:cs typeface="ＭＳ Ｐゴシック" charset="0"/>
              </a:rPr>
              <a:t> </a:t>
            </a:r>
            <a:r>
              <a:rPr lang="en-US" dirty="0">
                <a:latin typeface="Courier New" charset="0"/>
                <a:ea typeface="ＭＳ Ｐゴシック" charset="0"/>
                <a:cs typeface="Courier New" charset="0"/>
              </a:rPr>
              <a:t>&lt;address&gt;</a:t>
            </a:r>
            <a:r>
              <a:rPr lang="en-US" dirty="0">
                <a:latin typeface="Times New Roman" charset="0"/>
                <a:ea typeface="ＭＳ Ｐゴシック" charset="0"/>
                <a:cs typeface="ＭＳ Ｐゴシック" charset="0"/>
              </a:rPr>
              <a:t> </a:t>
            </a:r>
            <a:r>
              <a:rPr lang="en-US" dirty="0">
                <a:ea typeface="ＭＳ Ｐゴシック" charset="0"/>
                <a:cs typeface="ＭＳ Ｐゴシック" charset="0"/>
              </a:rPr>
              <a:t>accessed by LDR/STR is specified by </a:t>
            </a:r>
          </a:p>
          <a:p>
            <a:pPr marL="838200" lvl="1" indent="-381000" eaLnBrk="1" hangingPunct="1"/>
            <a:r>
              <a:rPr lang="en-US" dirty="0">
                <a:solidFill>
                  <a:srgbClr val="000000"/>
                </a:solidFill>
                <a:ea typeface="ＭＳ Ｐゴシック" charset="0"/>
              </a:rPr>
              <a:t>A base register plus an offset</a:t>
            </a:r>
          </a:p>
          <a:p>
            <a:pPr marL="838200" lvl="1" indent="-381000" eaLnBrk="1" hangingPunct="1"/>
            <a:endParaRPr lang="en-US" dirty="0">
              <a:solidFill>
                <a:srgbClr val="000000"/>
              </a:solidFill>
              <a:latin typeface="Times New Roman" charset="0"/>
              <a:ea typeface="ＭＳ Ｐゴシック" charset="0"/>
            </a:endParaRPr>
          </a:p>
          <a:p>
            <a:pPr marL="419100" indent="-419100" eaLnBrk="1" hangingPunct="1"/>
            <a:r>
              <a:rPr lang="en-US" dirty="0">
                <a:ea typeface="ＭＳ Ｐゴシック" charset="0"/>
                <a:cs typeface="ＭＳ Ｐゴシック" charset="0"/>
              </a:rPr>
              <a:t>Offset takes one of the three formats</a:t>
            </a:r>
          </a:p>
          <a:p>
            <a:pPr marL="838200" lvl="1" indent="-381000" eaLnBrk="1" hangingPunct="1">
              <a:buFontTx/>
              <a:buAutoNum type="arabicPeriod"/>
            </a:pPr>
            <a:r>
              <a:rPr lang="en-US" sz="1800" dirty="0">
                <a:solidFill>
                  <a:srgbClr val="0000FF"/>
                </a:solidFill>
                <a:ea typeface="ＭＳ Ｐゴシック" charset="0"/>
              </a:rPr>
              <a:t>Immediate</a:t>
            </a:r>
            <a:r>
              <a:rPr lang="en-US" sz="1800" dirty="0">
                <a:ea typeface="ＭＳ Ｐゴシック" charset="0"/>
              </a:rPr>
              <a:t>: offset is a number that can be added to or subtracted from the base register</a:t>
            </a:r>
          </a:p>
          <a:p>
            <a:pPr marL="838200" lvl="1" indent="-381000" eaLnBrk="1" hangingPunct="1">
              <a:buFontTx/>
              <a:buNone/>
            </a:pPr>
            <a:r>
              <a:rPr lang="en-US" sz="1800" dirty="0">
                <a:ea typeface="ＭＳ Ｐゴシック" charset="0"/>
              </a:rPr>
              <a:t>	  Example:</a:t>
            </a:r>
            <a:r>
              <a:rPr lang="en-US" sz="1800" dirty="0">
                <a:latin typeface="Times New Roman" charset="0"/>
                <a:ea typeface="ＭＳ Ｐゴシック" charset="0"/>
              </a:rPr>
              <a:t>   </a:t>
            </a:r>
            <a:r>
              <a:rPr lang="en-US" sz="1800" dirty="0">
                <a:latin typeface="Courier New" charset="0"/>
                <a:ea typeface="ＭＳ Ｐゴシック" charset="0"/>
              </a:rPr>
              <a:t>LDR r0,[r1,  #8];		r0 </a:t>
            </a:r>
            <a:r>
              <a:rPr lang="en-US" sz="1800" dirty="0">
                <a:latin typeface="Wingdings 3" charset="0"/>
                <a:ea typeface="ＭＳ Ｐゴシック" charset="0"/>
              </a:rPr>
              <a:t>b</a:t>
            </a:r>
            <a:r>
              <a:rPr lang="en-US" sz="1800" dirty="0">
                <a:latin typeface="Courier New" charset="0"/>
                <a:ea typeface="ＭＳ Ｐゴシック" charset="0"/>
              </a:rPr>
              <a:t> </a:t>
            </a:r>
            <a:r>
              <a:rPr lang="en-US" sz="1800" dirty="0" err="1">
                <a:latin typeface="Courier New" charset="0"/>
                <a:ea typeface="ＭＳ Ｐゴシック" charset="0"/>
              </a:rPr>
              <a:t>mem</a:t>
            </a:r>
            <a:r>
              <a:rPr lang="en-US" sz="1800" dirty="0">
                <a:latin typeface="Courier New" charset="0"/>
                <a:ea typeface="ＭＳ Ｐゴシック" charset="0"/>
              </a:rPr>
              <a:t>[r1+8]</a:t>
            </a:r>
          </a:p>
          <a:p>
            <a:pPr marL="838200" lvl="1" indent="-381000" eaLnBrk="1" hangingPunct="1">
              <a:buFontTx/>
              <a:buNone/>
            </a:pPr>
            <a:r>
              <a:rPr lang="en-US" sz="1800" dirty="0">
                <a:latin typeface="Times New Roman" charset="0"/>
                <a:ea typeface="ＭＳ Ｐゴシック" charset="0"/>
              </a:rPr>
              <a:t>			  </a:t>
            </a:r>
            <a:r>
              <a:rPr lang="en-US" dirty="0">
                <a:latin typeface="Times New Roman" charset="0"/>
                <a:ea typeface="ＭＳ Ｐゴシック" charset="0"/>
              </a:rPr>
              <a:t>	</a:t>
            </a:r>
            <a:r>
              <a:rPr lang="en-US" dirty="0" smtClean="0">
                <a:latin typeface="Times New Roman" charset="0"/>
                <a:ea typeface="ＭＳ Ｐゴシック" charset="0"/>
              </a:rPr>
              <a:t>  </a:t>
            </a:r>
            <a:r>
              <a:rPr lang="en-US" sz="1800" dirty="0" smtClean="0">
                <a:latin typeface="Times New Roman" charset="0"/>
                <a:ea typeface="ＭＳ Ｐゴシック" charset="0"/>
              </a:rPr>
              <a:t> </a:t>
            </a:r>
            <a:r>
              <a:rPr lang="en-US" sz="1800" dirty="0">
                <a:latin typeface="Courier New" charset="0"/>
                <a:ea typeface="ＭＳ Ｐゴシック" charset="0"/>
              </a:rPr>
              <a:t>LDR r0,[r1, #-8];		</a:t>
            </a:r>
            <a:r>
              <a:rPr lang="en-US" sz="1800" dirty="0" smtClean="0">
                <a:latin typeface="Courier New" charset="0"/>
                <a:ea typeface="ＭＳ Ｐゴシック" charset="0"/>
              </a:rPr>
              <a:t>r0 </a:t>
            </a:r>
            <a:r>
              <a:rPr lang="en-US" sz="1800" dirty="0">
                <a:latin typeface="Wingdings 3" charset="0"/>
                <a:ea typeface="ＭＳ Ｐゴシック" charset="0"/>
              </a:rPr>
              <a:t>b</a:t>
            </a:r>
            <a:r>
              <a:rPr lang="en-US" sz="1800" dirty="0">
                <a:latin typeface="Courier New" charset="0"/>
                <a:ea typeface="ＭＳ Ｐゴシック" charset="0"/>
              </a:rPr>
              <a:t> </a:t>
            </a:r>
            <a:r>
              <a:rPr lang="en-US" sz="1800" dirty="0" err="1">
                <a:latin typeface="Courier New" charset="0"/>
                <a:ea typeface="ＭＳ Ｐゴシック" charset="0"/>
              </a:rPr>
              <a:t>mem</a:t>
            </a:r>
            <a:r>
              <a:rPr lang="en-US" sz="1800" dirty="0">
                <a:latin typeface="Courier New" charset="0"/>
                <a:ea typeface="ＭＳ Ｐゴシック" charset="0"/>
              </a:rPr>
              <a:t>[r1-8]</a:t>
            </a:r>
          </a:p>
          <a:p>
            <a:pPr marL="838200" lvl="1" indent="-381000" eaLnBrk="1" hangingPunct="1">
              <a:buFontTx/>
              <a:buNone/>
            </a:pPr>
            <a:endParaRPr lang="en-US" sz="1800" dirty="0">
              <a:solidFill>
                <a:srgbClr val="0000FF"/>
              </a:solidFill>
              <a:latin typeface="Courier New" charset="0"/>
              <a:ea typeface="ＭＳ Ｐゴシック" charset="0"/>
            </a:endParaRPr>
          </a:p>
          <a:p>
            <a:pPr marL="838200" lvl="1" indent="-381000" eaLnBrk="1" hangingPunct="1">
              <a:buFontTx/>
              <a:buAutoNum type="arabicPeriod" startAt="2"/>
            </a:pPr>
            <a:r>
              <a:rPr lang="en-US" sz="1800" dirty="0">
                <a:solidFill>
                  <a:srgbClr val="0000FF"/>
                </a:solidFill>
                <a:ea typeface="ＭＳ Ｐゴシック" charset="0"/>
              </a:rPr>
              <a:t>Register</a:t>
            </a:r>
            <a:r>
              <a:rPr lang="en-US" sz="1800" dirty="0">
                <a:ea typeface="ＭＳ Ｐゴシック" charset="0"/>
              </a:rPr>
              <a:t>: offset is a general-purpose register that can be added to or subtracted from the base register</a:t>
            </a:r>
          </a:p>
          <a:p>
            <a:pPr marL="838200" lvl="1" indent="-381000" eaLnBrk="1" hangingPunct="1">
              <a:buFontTx/>
              <a:buNone/>
            </a:pPr>
            <a:r>
              <a:rPr lang="en-US" sz="1800" dirty="0">
                <a:latin typeface="Times New Roman" charset="0"/>
                <a:ea typeface="ＭＳ Ｐゴシック" charset="0"/>
              </a:rPr>
              <a:t>         </a:t>
            </a:r>
            <a:r>
              <a:rPr lang="en-US" sz="1800" dirty="0">
                <a:ea typeface="ＭＳ Ｐゴシック" charset="0"/>
              </a:rPr>
              <a:t>Example</a:t>
            </a:r>
            <a:r>
              <a:rPr lang="en-US" sz="1800" dirty="0">
                <a:latin typeface="Times New Roman" charset="0"/>
                <a:ea typeface="ＭＳ Ｐゴシック" charset="0"/>
              </a:rPr>
              <a:t>:   </a:t>
            </a:r>
            <a:r>
              <a:rPr lang="en-US" sz="1800" dirty="0">
                <a:latin typeface="Courier New" charset="0"/>
                <a:ea typeface="ＭＳ Ｐゴシック" charset="0"/>
              </a:rPr>
              <a:t>LDR r0,[r1,  r2];		r0 </a:t>
            </a:r>
            <a:r>
              <a:rPr lang="en-US" sz="1800" dirty="0">
                <a:latin typeface="Wingdings 3" charset="0"/>
                <a:ea typeface="ＭＳ Ｐゴシック" charset="0"/>
              </a:rPr>
              <a:t>b</a:t>
            </a:r>
            <a:r>
              <a:rPr lang="en-US" sz="1800" dirty="0">
                <a:latin typeface="Courier New" charset="0"/>
                <a:ea typeface="ＭＳ Ｐゴシック" charset="0"/>
              </a:rPr>
              <a:t> </a:t>
            </a:r>
            <a:r>
              <a:rPr lang="en-US" sz="1800" dirty="0" err="1">
                <a:latin typeface="Courier New" charset="0"/>
                <a:ea typeface="ＭＳ Ｐゴシック" charset="0"/>
              </a:rPr>
              <a:t>mem</a:t>
            </a:r>
            <a:r>
              <a:rPr lang="en-US" sz="1800" dirty="0">
                <a:latin typeface="Courier New" charset="0"/>
                <a:ea typeface="ＭＳ Ｐゴシック" charset="0"/>
              </a:rPr>
              <a:t>[r1+r2]</a:t>
            </a:r>
          </a:p>
          <a:p>
            <a:pPr marL="838200" lvl="1" indent="-381000" eaLnBrk="1" hangingPunct="1">
              <a:buFontTx/>
              <a:buNone/>
            </a:pPr>
            <a:r>
              <a:rPr lang="en-US" sz="1800" dirty="0">
                <a:latin typeface="Times New Roman" charset="0"/>
                <a:ea typeface="ＭＳ Ｐゴシック" charset="0"/>
              </a:rPr>
              <a:t>			    </a:t>
            </a:r>
            <a:r>
              <a:rPr lang="en-US" sz="1800" dirty="0" smtClean="0">
                <a:latin typeface="Times New Roman" charset="0"/>
                <a:ea typeface="ＭＳ Ｐゴシック" charset="0"/>
              </a:rPr>
              <a:t>	   </a:t>
            </a:r>
            <a:r>
              <a:rPr lang="en-US" sz="1800" dirty="0" smtClean="0">
                <a:latin typeface="Courier New" charset="0"/>
                <a:ea typeface="ＭＳ Ｐゴシック" charset="0"/>
              </a:rPr>
              <a:t>LDR </a:t>
            </a:r>
            <a:r>
              <a:rPr lang="en-US" sz="1800" dirty="0">
                <a:latin typeface="Courier New" charset="0"/>
                <a:ea typeface="ＭＳ Ｐゴシック" charset="0"/>
              </a:rPr>
              <a:t>r0,[r1, -r2];		r0 </a:t>
            </a:r>
            <a:r>
              <a:rPr lang="en-US" sz="1800" dirty="0">
                <a:latin typeface="Wingdings 3" charset="0"/>
                <a:ea typeface="ＭＳ Ｐゴシック" charset="0"/>
              </a:rPr>
              <a:t>b</a:t>
            </a:r>
            <a:r>
              <a:rPr lang="en-US" sz="1800" dirty="0">
                <a:latin typeface="Courier New" charset="0"/>
                <a:ea typeface="ＭＳ Ｐゴシック" charset="0"/>
              </a:rPr>
              <a:t> </a:t>
            </a:r>
            <a:r>
              <a:rPr lang="en-US" sz="1800" dirty="0" err="1">
                <a:latin typeface="Courier New" charset="0"/>
                <a:ea typeface="ＭＳ Ｐゴシック" charset="0"/>
              </a:rPr>
              <a:t>mem</a:t>
            </a:r>
            <a:r>
              <a:rPr lang="en-US" sz="1800" dirty="0">
                <a:latin typeface="Courier New" charset="0"/>
                <a:ea typeface="ＭＳ Ｐゴシック" charset="0"/>
              </a:rPr>
              <a:t>[r1-r2]</a:t>
            </a:r>
          </a:p>
          <a:p>
            <a:pPr marL="838200" lvl="1" indent="-381000" eaLnBrk="1" hangingPunct="1">
              <a:buFontTx/>
              <a:buNone/>
            </a:pPr>
            <a:endParaRPr lang="en-US" sz="1800" dirty="0">
              <a:latin typeface="Times New Roman" charset="0"/>
              <a:ea typeface="ＭＳ Ｐゴシック" charset="0"/>
            </a:endParaRPr>
          </a:p>
          <a:p>
            <a:pPr marL="838200" lvl="1" indent="-381000" eaLnBrk="1" hangingPunct="1">
              <a:buFontTx/>
              <a:buAutoNum type="arabicPeriod" startAt="3"/>
            </a:pPr>
            <a:r>
              <a:rPr lang="en-US" sz="1800" dirty="0">
                <a:solidFill>
                  <a:srgbClr val="0000FF"/>
                </a:solidFill>
                <a:ea typeface="ＭＳ Ｐゴシック" charset="0"/>
              </a:rPr>
              <a:t>Scaled Register</a:t>
            </a:r>
            <a:r>
              <a:rPr lang="en-US" sz="1800" dirty="0">
                <a:ea typeface="ＭＳ Ｐゴシック" charset="0"/>
              </a:rPr>
              <a:t>: offset is a general-purpose register shifted by an immediate value and then added to or subtracted from the base register</a:t>
            </a:r>
          </a:p>
          <a:p>
            <a:pPr marL="838200" lvl="1" indent="-381000" eaLnBrk="1" hangingPunct="1">
              <a:buFontTx/>
              <a:buNone/>
            </a:pPr>
            <a:r>
              <a:rPr lang="en-US" sz="1800" dirty="0">
                <a:ea typeface="ＭＳ Ｐゴシック" charset="0"/>
              </a:rPr>
              <a:t>	  Example</a:t>
            </a:r>
            <a:r>
              <a:rPr lang="en-US" sz="1800" dirty="0">
                <a:latin typeface="Times New Roman" charset="0"/>
                <a:ea typeface="ＭＳ Ｐゴシック" charset="0"/>
              </a:rPr>
              <a:t>:  </a:t>
            </a:r>
            <a:r>
              <a:rPr lang="en-US" sz="1800" dirty="0">
                <a:latin typeface="Courier New" charset="0"/>
                <a:ea typeface="ＭＳ Ｐゴシック" charset="0"/>
              </a:rPr>
              <a:t>LDR r0,[r1,r2, LSL #2];       r0 </a:t>
            </a:r>
            <a:r>
              <a:rPr lang="en-US" sz="1800" dirty="0">
                <a:latin typeface="Wingdings 3" charset="0"/>
                <a:ea typeface="ＭＳ Ｐゴシック" charset="0"/>
              </a:rPr>
              <a:t>b</a:t>
            </a:r>
            <a:r>
              <a:rPr lang="en-US" sz="1800" dirty="0">
                <a:latin typeface="Courier New" charset="0"/>
                <a:ea typeface="ＭＳ Ｐゴシック" charset="0"/>
              </a:rPr>
              <a:t> </a:t>
            </a:r>
            <a:r>
              <a:rPr lang="en-US" sz="1800" dirty="0" err="1">
                <a:latin typeface="Courier New" charset="0"/>
                <a:ea typeface="ＭＳ Ｐゴシック" charset="0"/>
              </a:rPr>
              <a:t>mem</a:t>
            </a:r>
            <a:r>
              <a:rPr lang="en-US" sz="1800" dirty="0">
                <a:latin typeface="Courier New" charset="0"/>
                <a:ea typeface="ＭＳ Ｐゴシック" charset="0"/>
              </a:rPr>
              <a:t>[r1+4*r2]</a:t>
            </a:r>
          </a:p>
          <a:p>
            <a:pPr marL="838200" lvl="1" indent="-381000" eaLnBrk="1" hangingPunct="1">
              <a:buFontTx/>
              <a:buNone/>
            </a:pPr>
            <a:r>
              <a:rPr lang="en-US" sz="1800" dirty="0">
                <a:latin typeface="Times New Roman" charset="0"/>
                <a:ea typeface="ＭＳ Ｐゴシック" charset="0"/>
              </a:rPr>
              <a:t>			</a:t>
            </a:r>
          </a:p>
        </p:txBody>
      </p:sp>
    </p:spTree>
    <p:extLst>
      <p:ext uri="{BB962C8B-B14F-4D97-AF65-F5344CB8AC3E}">
        <p14:creationId xmlns:p14="http://schemas.microsoft.com/office/powerpoint/2010/main" val="6976574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dirty="0">
                <a:ea typeface="ＭＳ Ｐゴシック" charset="0"/>
                <a:cs typeface="Arial"/>
              </a:rPr>
              <a:t>Multiple-Register Transfer</a:t>
            </a:r>
          </a:p>
        </p:txBody>
      </p:sp>
      <p:sp>
        <p:nvSpPr>
          <p:cNvPr id="21506" name="Rectangle 3"/>
          <p:cNvSpPr>
            <a:spLocks noGrp="1" noChangeArrowheads="1"/>
          </p:cNvSpPr>
          <p:nvPr>
            <p:ph type="body" idx="1"/>
          </p:nvPr>
        </p:nvSpPr>
        <p:spPr/>
        <p:txBody>
          <a:bodyPr/>
          <a:lstStyle/>
          <a:p>
            <a:r>
              <a:rPr lang="en-US">
                <a:latin typeface="Times New Roman" charset="0"/>
                <a:ea typeface="ＭＳ Ｐゴシック" charset="0"/>
                <a:cs typeface="ＭＳ Ｐゴシック" charset="0"/>
              </a:rPr>
              <a:t>Load-store-multiple instructions can transfer multiple registers between memory and the processor in a single instruction</a:t>
            </a:r>
          </a:p>
          <a:p>
            <a:r>
              <a:rPr lang="en-US">
                <a:latin typeface="Times New Roman" charset="0"/>
                <a:ea typeface="ＭＳ Ｐゴシック" charset="0"/>
                <a:cs typeface="ＭＳ Ｐゴシック" charset="0"/>
              </a:rPr>
              <a:t>Advantages</a:t>
            </a:r>
          </a:p>
          <a:p>
            <a:pPr lvl="1"/>
            <a:r>
              <a:rPr lang="en-US">
                <a:latin typeface="Times New Roman" charset="0"/>
                <a:ea typeface="ＭＳ Ｐゴシック" charset="0"/>
              </a:rPr>
              <a:t>More efficient than single-register transfers for moving blocks of data around memory</a:t>
            </a:r>
          </a:p>
          <a:p>
            <a:pPr lvl="1"/>
            <a:r>
              <a:rPr lang="en-US">
                <a:latin typeface="Times New Roman" charset="0"/>
                <a:ea typeface="ＭＳ Ｐゴシック" charset="0"/>
              </a:rPr>
              <a:t>More efficient for saving and restoring </a:t>
            </a:r>
            <a:r>
              <a:rPr lang="en-US" b="1">
                <a:solidFill>
                  <a:srgbClr val="000000"/>
                </a:solidFill>
                <a:latin typeface="Times New Roman" charset="0"/>
                <a:ea typeface="ＭＳ Ｐゴシック" charset="0"/>
              </a:rPr>
              <a:t>context</a:t>
            </a:r>
            <a:r>
              <a:rPr lang="en-US">
                <a:latin typeface="Times New Roman" charset="0"/>
                <a:ea typeface="ＭＳ Ｐゴシック" charset="0"/>
              </a:rPr>
              <a:t> and </a:t>
            </a:r>
            <a:r>
              <a:rPr lang="en-US" b="1">
                <a:latin typeface="Times New Roman" charset="0"/>
                <a:ea typeface="ＭＳ Ｐゴシック" charset="0"/>
              </a:rPr>
              <a:t>stacks</a:t>
            </a:r>
          </a:p>
          <a:p>
            <a:r>
              <a:rPr lang="en-US">
                <a:latin typeface="Times New Roman" charset="0"/>
                <a:ea typeface="ＭＳ Ｐゴシック" charset="0"/>
                <a:cs typeface="ＭＳ Ｐゴシック" charset="0"/>
              </a:rPr>
              <a:t>Disadvantages</a:t>
            </a:r>
          </a:p>
          <a:p>
            <a:pPr lvl="1"/>
            <a:r>
              <a:rPr lang="en-US">
                <a:latin typeface="Times New Roman" charset="0"/>
                <a:ea typeface="ＭＳ Ｐゴシック" charset="0"/>
              </a:rPr>
              <a:t>ARM does not interrupt instructions when executing </a:t>
            </a:r>
            <a:r>
              <a:rPr lang="en-US">
                <a:latin typeface="Wingdings 3" charset="0"/>
                <a:ea typeface="ＭＳ Ｐゴシック" charset="0"/>
              </a:rPr>
              <a:t>a</a:t>
            </a:r>
            <a:r>
              <a:rPr lang="en-US">
                <a:latin typeface="Times New Roman" charset="0"/>
                <a:ea typeface="ＭＳ Ｐゴシック" charset="0"/>
              </a:rPr>
              <a:t> load-store multiple instructions can increase interrupt latency</a:t>
            </a:r>
          </a:p>
          <a:p>
            <a:r>
              <a:rPr lang="en-US">
                <a:latin typeface="Times New Roman" charset="0"/>
                <a:ea typeface="ＭＳ Ｐゴシック" charset="0"/>
                <a:cs typeface="ＭＳ Ｐゴシック" charset="0"/>
              </a:rPr>
              <a:t>Compilers can limit interrupt latency by providing a switch to control the max number of registers that can be transferred on a load-store-multiple</a:t>
            </a:r>
          </a:p>
          <a:p>
            <a:endParaRPr lang="en-US">
              <a:latin typeface="Times New Roman" charset="0"/>
              <a:ea typeface="ＭＳ Ｐゴシック" charset="0"/>
              <a:cs typeface="ＭＳ Ｐゴシック" charset="0"/>
            </a:endParaRPr>
          </a:p>
          <a:p>
            <a:pPr lvl="3">
              <a:buFontTx/>
              <a:buNone/>
            </a:pPr>
            <a:r>
              <a:rPr lang="en-US" sz="2400">
                <a:latin typeface="Courier New" charset="0"/>
                <a:ea typeface="ＭＳ Ｐゴシック" charset="0"/>
              </a:rPr>
              <a:t>LDM</a:t>
            </a:r>
            <a:r>
              <a:rPr lang="en-US" sz="2400">
                <a:latin typeface="Times New Roman" charset="0"/>
                <a:ea typeface="ＭＳ Ｐゴシック" charset="0"/>
              </a:rPr>
              <a:t>&lt;cond&gt;&lt;addrMode&gt; </a:t>
            </a:r>
            <a:r>
              <a:rPr lang="en-US" sz="2400">
                <a:latin typeface="Courier New" charset="0"/>
                <a:ea typeface="ＭＳ Ｐゴシック" charset="0"/>
              </a:rPr>
              <a:t>Rn</a:t>
            </a:r>
            <a:r>
              <a:rPr lang="en-US" sz="2400">
                <a:latin typeface="Times New Roman" charset="0"/>
                <a:ea typeface="ＭＳ Ｐゴシック" charset="0"/>
              </a:rPr>
              <a:t>{</a:t>
            </a:r>
            <a:r>
              <a:rPr lang="en-US" sz="2400">
                <a:latin typeface="Courier New" charset="0"/>
                <a:ea typeface="ＭＳ Ｐゴシック" charset="0"/>
              </a:rPr>
              <a:t>!</a:t>
            </a:r>
            <a:r>
              <a:rPr lang="en-US" sz="2400">
                <a:latin typeface="Times New Roman" charset="0"/>
                <a:ea typeface="ＭＳ Ｐゴシック" charset="0"/>
              </a:rPr>
              <a:t>}, &lt;registerList&gt;{</a:t>
            </a:r>
            <a:r>
              <a:rPr lang="en-US" sz="2400">
                <a:latin typeface="Courier New" charset="0"/>
                <a:ea typeface="ＭＳ Ｐゴシック" charset="0"/>
              </a:rPr>
              <a:t>^</a:t>
            </a:r>
            <a:r>
              <a:rPr lang="en-US" sz="2400">
                <a:latin typeface="Times New Roman" charset="0"/>
                <a:ea typeface="ＭＳ Ｐゴシック" charset="0"/>
              </a:rPr>
              <a:t>}</a:t>
            </a:r>
          </a:p>
          <a:p>
            <a:pPr lvl="3">
              <a:buFontTx/>
              <a:buNone/>
            </a:pPr>
            <a:r>
              <a:rPr lang="en-US" sz="2400">
                <a:latin typeface="Courier New" charset="0"/>
                <a:ea typeface="ＭＳ Ｐゴシック" charset="0"/>
              </a:rPr>
              <a:t>STM</a:t>
            </a:r>
            <a:r>
              <a:rPr lang="en-US" sz="2400">
                <a:latin typeface="Times New Roman" charset="0"/>
                <a:ea typeface="ＭＳ Ｐゴシック" charset="0"/>
              </a:rPr>
              <a:t>&lt;cond&gt;&lt;addrMode&gt; </a:t>
            </a:r>
            <a:r>
              <a:rPr lang="en-US" sz="2400">
                <a:latin typeface="Courier New" charset="0"/>
                <a:ea typeface="ＭＳ Ｐゴシック" charset="0"/>
              </a:rPr>
              <a:t>Rn</a:t>
            </a:r>
            <a:r>
              <a:rPr lang="en-US" sz="2400">
                <a:latin typeface="Times New Roman" charset="0"/>
                <a:ea typeface="ＭＳ Ｐゴシック" charset="0"/>
              </a:rPr>
              <a:t>{</a:t>
            </a:r>
            <a:r>
              <a:rPr lang="en-US" sz="2400">
                <a:latin typeface="Courier New" charset="0"/>
                <a:ea typeface="ＭＳ Ｐゴシック" charset="0"/>
              </a:rPr>
              <a:t>!</a:t>
            </a:r>
            <a:r>
              <a:rPr lang="en-US" sz="2400">
                <a:latin typeface="Times New Roman" charset="0"/>
                <a:ea typeface="ＭＳ Ｐゴシック" charset="0"/>
              </a:rPr>
              <a:t>}, &lt;registerList&gt;{</a:t>
            </a:r>
            <a:r>
              <a:rPr lang="en-US" sz="2400">
                <a:latin typeface="Courier New" charset="0"/>
                <a:ea typeface="ＭＳ Ｐゴシック" charset="0"/>
              </a:rPr>
              <a:t>^</a:t>
            </a:r>
            <a:r>
              <a:rPr lang="en-US" sz="2400">
                <a:latin typeface="Times New Roman" charset="0"/>
                <a:ea typeface="ＭＳ Ｐゴシック" charset="0"/>
              </a:rPr>
              <a:t>}</a:t>
            </a:r>
          </a:p>
          <a:p>
            <a:endParaRPr lang="en-US" sz="3400">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716958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dirty="0">
                <a:ea typeface="ＭＳ Ｐゴシック" charset="0"/>
                <a:cs typeface="Arial"/>
              </a:rPr>
              <a:t>More on Load-Store-Multiple</a:t>
            </a:r>
          </a:p>
        </p:txBody>
      </p:sp>
      <p:sp>
        <p:nvSpPr>
          <p:cNvPr id="839683" name="Rectangle 3"/>
          <p:cNvSpPr>
            <a:spLocks noGrp="1" noChangeArrowheads="1"/>
          </p:cNvSpPr>
          <p:nvPr>
            <p:ph type="body" idx="1"/>
          </p:nvPr>
        </p:nvSpPr>
        <p:spPr/>
        <p:txBody>
          <a:bodyPr/>
          <a:lstStyle/>
          <a:p>
            <a:pPr>
              <a:defRPr/>
            </a:pPr>
            <a:r>
              <a:rPr lang="en-US" dirty="0">
                <a:latin typeface="Times New Roman" charset="0"/>
                <a:ea typeface="ＭＳ Ｐゴシック" charset="0"/>
                <a:cs typeface="ＭＳ Ｐゴシック" charset="0"/>
              </a:rPr>
              <a:t>Transfer occurs from a base-address register </a:t>
            </a:r>
            <a:r>
              <a:rPr lang="en-US" dirty="0" err="1">
                <a:latin typeface="Courier New" charset="0"/>
                <a:ea typeface="ＭＳ Ｐゴシック" charset="0"/>
                <a:cs typeface="ＭＳ Ｐゴシック" charset="0"/>
              </a:rPr>
              <a:t>Rn</a:t>
            </a:r>
            <a:r>
              <a:rPr lang="en-US" dirty="0">
                <a:latin typeface="Times New Roman" charset="0"/>
                <a:ea typeface="ＭＳ Ｐゴシック" charset="0"/>
                <a:cs typeface="ＭＳ Ｐゴシック" charset="0"/>
              </a:rPr>
              <a:t> pointing into memory</a:t>
            </a:r>
          </a:p>
          <a:p>
            <a:pPr>
              <a:defRPr/>
            </a:pPr>
            <a:r>
              <a:rPr lang="en-US" dirty="0">
                <a:latin typeface="Times New Roman" charset="0"/>
                <a:ea typeface="ＭＳ Ｐゴシック" charset="0"/>
                <a:cs typeface="ＭＳ Ｐゴシック" charset="0"/>
              </a:rPr>
              <a:t>Transferred registers can be either</a:t>
            </a:r>
          </a:p>
          <a:p>
            <a:pPr lvl="1">
              <a:defRPr/>
            </a:pPr>
            <a:r>
              <a:rPr lang="en-US" dirty="0">
                <a:latin typeface="Times New Roman" charset="0"/>
                <a:ea typeface="ＭＳ Ｐゴシック" charset="0"/>
              </a:rPr>
              <a:t>Any subset of the current bank of registers (default)</a:t>
            </a:r>
          </a:p>
          <a:p>
            <a:pPr lvl="1">
              <a:defRPr/>
            </a:pPr>
            <a:r>
              <a:rPr lang="en-US" dirty="0">
                <a:latin typeface="Times New Roman" charset="0"/>
                <a:ea typeface="ＭＳ Ｐゴシック" charset="0"/>
              </a:rPr>
              <a:t>Any subset of the user mode bank of registers when in a privileged mode (postfix instruction with a </a:t>
            </a:r>
            <a:r>
              <a:rPr lang="ja-JP" altLang="en-US" dirty="0">
                <a:latin typeface="Times New Roman" charset="0"/>
                <a:ea typeface="ＭＳ Ｐゴシック" charset="0"/>
              </a:rPr>
              <a:t>‘</a:t>
            </a:r>
            <a:r>
              <a:rPr lang="en-US" b="1" dirty="0">
                <a:effectLst>
                  <a:outerShdw blurRad="38100" dist="38100" dir="2700000" algn="tl">
                    <a:srgbClr val="DDDDDD"/>
                  </a:outerShdw>
                </a:effectLst>
                <a:latin typeface="Courier New" charset="0"/>
                <a:ea typeface="ＭＳ Ｐゴシック" charset="0"/>
              </a:rPr>
              <a:t>^</a:t>
            </a:r>
            <a:r>
              <a:rPr lang="ja-JP" altLang="en-US" dirty="0">
                <a:latin typeface="Times New Roman" charset="0"/>
                <a:ea typeface="ＭＳ Ｐゴシック" charset="0"/>
              </a:rPr>
              <a:t>’</a:t>
            </a:r>
            <a:r>
              <a:rPr lang="en-US" dirty="0">
                <a:latin typeface="Times New Roman" charset="0"/>
                <a:ea typeface="ＭＳ Ｐゴシック" charset="0"/>
              </a:rPr>
              <a:t>)</a:t>
            </a:r>
          </a:p>
          <a:p>
            <a:pPr lvl="2">
              <a:defRPr/>
            </a:pPr>
            <a:r>
              <a:rPr lang="en-US" dirty="0">
                <a:latin typeface="Times New Roman" charset="0"/>
                <a:ea typeface="ＭＳ Ｐゴシック" charset="0"/>
              </a:rPr>
              <a:t>Processor not in user mode or system mode</a:t>
            </a:r>
          </a:p>
          <a:p>
            <a:pPr lvl="2">
              <a:defRPr/>
            </a:pPr>
            <a:r>
              <a:rPr lang="en-US" dirty="0" err="1">
                <a:latin typeface="Times New Roman" charset="0"/>
                <a:ea typeface="ＭＳ Ｐゴシック" charset="0"/>
              </a:rPr>
              <a:t>Writeback</a:t>
            </a:r>
            <a:r>
              <a:rPr lang="en-US" dirty="0">
                <a:latin typeface="Times New Roman" charset="0"/>
                <a:ea typeface="ＭＳ Ｐゴシック" charset="0"/>
              </a:rPr>
              <a:t> is not possible, i.e., </a:t>
            </a:r>
            <a:r>
              <a:rPr lang="en-US" dirty="0">
                <a:latin typeface="Courier New" charset="0"/>
                <a:ea typeface="ＭＳ Ｐゴシック" charset="0"/>
              </a:rPr>
              <a:t>!</a:t>
            </a:r>
            <a:r>
              <a:rPr lang="en-US" dirty="0">
                <a:latin typeface="Times New Roman" charset="0"/>
                <a:ea typeface="ＭＳ Ｐゴシック" charset="0"/>
              </a:rPr>
              <a:t> cannot be supported at the same time</a:t>
            </a:r>
          </a:p>
          <a:p>
            <a:pPr lvl="2">
              <a:defRPr/>
            </a:pPr>
            <a:r>
              <a:rPr lang="en-US" dirty="0">
                <a:latin typeface="Times New Roman" charset="0"/>
                <a:ea typeface="ＭＳ Ｐゴシック" charset="0"/>
              </a:rPr>
              <a:t>If </a:t>
            </a:r>
            <a:r>
              <a:rPr lang="en-US" dirty="0">
                <a:latin typeface="Courier New" charset="0"/>
                <a:ea typeface="ＭＳ Ｐゴシック" charset="0"/>
              </a:rPr>
              <a:t>pc</a:t>
            </a:r>
            <a:r>
              <a:rPr lang="en-US" dirty="0">
                <a:latin typeface="Times New Roman" charset="0"/>
                <a:ea typeface="ＭＳ Ｐゴシック" charset="0"/>
              </a:rPr>
              <a:t> is in the list of registers, additionally copy </a:t>
            </a:r>
            <a:r>
              <a:rPr lang="en-US" dirty="0" err="1">
                <a:latin typeface="Courier New" charset="0"/>
                <a:ea typeface="ＭＳ Ｐゴシック" charset="0"/>
              </a:rPr>
              <a:t>spsr</a:t>
            </a:r>
            <a:r>
              <a:rPr lang="en-US" dirty="0">
                <a:latin typeface="Times New Roman" charset="0"/>
                <a:ea typeface="ＭＳ Ｐゴシック" charset="0"/>
              </a:rPr>
              <a:t> to </a:t>
            </a:r>
            <a:r>
              <a:rPr lang="en-US" dirty="0" err="1">
                <a:latin typeface="Courier New" charset="0"/>
                <a:ea typeface="ＭＳ Ｐゴシック" charset="0"/>
              </a:rPr>
              <a:t>cpsr</a:t>
            </a:r>
            <a:endParaRPr lang="en-US" dirty="0">
              <a:latin typeface="Courier New" charset="0"/>
              <a:ea typeface="ＭＳ Ｐゴシック" charset="0"/>
            </a:endParaRPr>
          </a:p>
          <a:p>
            <a:pPr>
              <a:defRPr/>
            </a:pPr>
            <a:r>
              <a:rPr lang="en-US" dirty="0">
                <a:latin typeface="Times New Roman" charset="0"/>
                <a:ea typeface="ＭＳ Ｐゴシック" charset="0"/>
                <a:cs typeface="ＭＳ Ｐゴシック" charset="0"/>
              </a:rPr>
              <a:t>Register </a:t>
            </a:r>
            <a:r>
              <a:rPr lang="en-US" dirty="0" err="1">
                <a:latin typeface="Courier New" charset="0"/>
                <a:ea typeface="ＭＳ Ｐゴシック" charset="0"/>
                <a:cs typeface="ＭＳ Ｐゴシック" charset="0"/>
              </a:rPr>
              <a:t>Rn</a:t>
            </a:r>
            <a:r>
              <a:rPr lang="en-US" dirty="0">
                <a:latin typeface="Times New Roman" charset="0"/>
                <a:ea typeface="ＭＳ Ｐゴシック" charset="0"/>
                <a:cs typeface="ＭＳ Ｐゴシック" charset="0"/>
              </a:rPr>
              <a:t> can be optionally updated following the transfer</a:t>
            </a:r>
          </a:p>
          <a:p>
            <a:pPr lvl="1">
              <a:defRPr/>
            </a:pPr>
            <a:r>
              <a:rPr lang="en-US" dirty="0">
                <a:latin typeface="Times New Roman" charset="0"/>
                <a:ea typeface="ＭＳ Ｐゴシック" charset="0"/>
              </a:rPr>
              <a:t>If register </a:t>
            </a:r>
            <a:r>
              <a:rPr lang="en-US" dirty="0" err="1">
                <a:latin typeface="Courier New" charset="0"/>
                <a:ea typeface="ＭＳ Ｐゴシック" charset="0"/>
              </a:rPr>
              <a:t>Rn</a:t>
            </a:r>
            <a:r>
              <a:rPr lang="en-US" dirty="0">
                <a:latin typeface="Times New Roman" charset="0"/>
                <a:ea typeface="ＭＳ Ｐゴシック" charset="0"/>
              </a:rPr>
              <a:t> is followed by the </a:t>
            </a:r>
            <a:r>
              <a:rPr lang="en-US" dirty="0">
                <a:latin typeface="Courier New" charset="0"/>
                <a:ea typeface="ＭＳ Ｐゴシック" charset="0"/>
              </a:rPr>
              <a:t>! </a:t>
            </a:r>
            <a:r>
              <a:rPr lang="en-US" dirty="0">
                <a:latin typeface="Times New Roman" charset="0"/>
                <a:ea typeface="ＭＳ Ｐゴシック" charset="0"/>
              </a:rPr>
              <a:t>character</a:t>
            </a:r>
          </a:p>
          <a:p>
            <a:pPr>
              <a:defRPr/>
            </a:pPr>
            <a:r>
              <a:rPr lang="en-US" dirty="0">
                <a:latin typeface="Times New Roman" charset="0"/>
                <a:ea typeface="ＭＳ Ｐゴシック" charset="0"/>
                <a:cs typeface="ＭＳ Ｐゴシック" charset="0"/>
              </a:rPr>
              <a:t>Registers can be individually listed or lumped together as a range</a:t>
            </a:r>
          </a:p>
          <a:p>
            <a:pPr lvl="1">
              <a:defRPr/>
            </a:pPr>
            <a:r>
              <a:rPr lang="en-US" dirty="0">
                <a:latin typeface="Times New Roman" charset="0"/>
                <a:ea typeface="ＭＳ Ｐゴシック" charset="0"/>
              </a:rPr>
              <a:t>Use a comma with </a:t>
            </a:r>
            <a:r>
              <a:rPr lang="ja-JP" altLang="en-US" dirty="0">
                <a:latin typeface="Times New Roman" charset="0"/>
                <a:ea typeface="ＭＳ Ｐゴシック" charset="0"/>
              </a:rPr>
              <a:t>“</a:t>
            </a:r>
            <a:r>
              <a:rPr lang="en-US" dirty="0">
                <a:latin typeface="Times New Roman" charset="0"/>
                <a:ea typeface="ＭＳ Ｐゴシック" charset="0"/>
              </a:rPr>
              <a:t>{</a:t>
            </a:r>
            <a:r>
              <a:rPr lang="ja-JP" altLang="en-US" dirty="0">
                <a:latin typeface="Times New Roman" charset="0"/>
                <a:ea typeface="ＭＳ Ｐゴシック" charset="0"/>
              </a:rPr>
              <a:t>“</a:t>
            </a:r>
            <a:r>
              <a:rPr lang="en-US" dirty="0">
                <a:latin typeface="Times New Roman" charset="0"/>
                <a:ea typeface="ＭＳ Ｐゴシック" charset="0"/>
              </a:rPr>
              <a:t> and </a:t>
            </a:r>
            <a:r>
              <a:rPr lang="ja-JP" altLang="en-US" dirty="0">
                <a:latin typeface="Times New Roman" charset="0"/>
                <a:ea typeface="ＭＳ Ｐゴシック" charset="0"/>
              </a:rPr>
              <a:t>“</a:t>
            </a:r>
            <a:r>
              <a:rPr lang="en-US" dirty="0">
                <a:latin typeface="Times New Roman" charset="0"/>
                <a:ea typeface="ＭＳ Ｐゴシック" charset="0"/>
              </a:rPr>
              <a:t>}</a:t>
            </a:r>
            <a:r>
              <a:rPr lang="ja-JP" altLang="en-US" dirty="0">
                <a:latin typeface="Times New Roman" charset="0"/>
                <a:ea typeface="ＭＳ Ｐゴシック" charset="0"/>
              </a:rPr>
              <a:t>”</a:t>
            </a:r>
            <a:r>
              <a:rPr lang="en-US" dirty="0">
                <a:latin typeface="Times New Roman" charset="0"/>
                <a:ea typeface="ＭＳ Ｐゴシック" charset="0"/>
              </a:rPr>
              <a:t> parentheses to list individual registers</a:t>
            </a:r>
          </a:p>
          <a:p>
            <a:pPr lvl="1">
              <a:defRPr/>
            </a:pPr>
            <a:r>
              <a:rPr lang="en-US" dirty="0">
                <a:latin typeface="Times New Roman" charset="0"/>
                <a:ea typeface="ＭＳ Ｐゴシック" charset="0"/>
              </a:rPr>
              <a:t>Use a </a:t>
            </a:r>
            <a:r>
              <a:rPr lang="ja-JP" altLang="en-US" dirty="0">
                <a:latin typeface="Times New Roman" charset="0"/>
                <a:ea typeface="ＭＳ Ｐゴシック" charset="0"/>
              </a:rPr>
              <a:t>“</a:t>
            </a:r>
            <a:r>
              <a:rPr lang="en-US" dirty="0">
                <a:latin typeface="Times New Roman" charset="0"/>
                <a:ea typeface="ＭＳ Ｐゴシック" charset="0"/>
              </a:rPr>
              <a:t>-</a:t>
            </a:r>
            <a:r>
              <a:rPr lang="ja-JP" altLang="en-US" dirty="0">
                <a:latin typeface="Times New Roman" charset="0"/>
                <a:ea typeface="ＭＳ Ｐゴシック" charset="0"/>
              </a:rPr>
              <a:t>”</a:t>
            </a:r>
            <a:r>
              <a:rPr lang="en-US" dirty="0">
                <a:latin typeface="Times New Roman" charset="0"/>
                <a:ea typeface="ＭＳ Ｐゴシック" charset="0"/>
              </a:rPr>
              <a:t> to indicate a range of registers</a:t>
            </a:r>
          </a:p>
          <a:p>
            <a:pPr lvl="1">
              <a:defRPr/>
            </a:pPr>
            <a:r>
              <a:rPr lang="en-US" dirty="0">
                <a:latin typeface="Times New Roman" charset="0"/>
                <a:ea typeface="ＭＳ Ｐゴシック" charset="0"/>
              </a:rPr>
              <a:t>Good practice to list the registers in the order of increasing register number (since this is the usual order of memory transfer)</a:t>
            </a:r>
          </a:p>
          <a:p>
            <a:pPr>
              <a:defRPr/>
            </a:pPr>
            <a:endParaRPr lang="en-US" dirty="0">
              <a:latin typeface="Times New Roman" charset="0"/>
              <a:ea typeface="ＭＳ Ｐゴシック" charset="0"/>
              <a:cs typeface="ＭＳ Ｐゴシック" charset="0"/>
            </a:endParaRPr>
          </a:p>
          <a:p>
            <a:pPr>
              <a:defRPr/>
            </a:pPr>
            <a:endParaRPr lang="en-US" dirty="0">
              <a:latin typeface="Times New Roman" charset="0"/>
              <a:ea typeface="ＭＳ Ｐゴシック" charset="0"/>
              <a:cs typeface="ＭＳ Ｐゴシック" charset="0"/>
            </a:endParaRPr>
          </a:p>
          <a:p>
            <a:pPr>
              <a:defRPr/>
            </a:pP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5355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dirty="0">
                <a:ea typeface="ＭＳ Ｐゴシック" charset="0"/>
                <a:cs typeface="Arial"/>
              </a:rPr>
              <a:t>Addressing Modes for </a:t>
            </a:r>
            <a:r>
              <a:rPr lang="en-US" dirty="0" smtClean="0">
                <a:ea typeface="ＭＳ Ｐゴシック" charset="0"/>
                <a:cs typeface="Arial"/>
              </a:rPr>
              <a:t/>
            </a:r>
            <a:br>
              <a:rPr lang="en-US" dirty="0" smtClean="0">
                <a:ea typeface="ＭＳ Ｐゴシック" charset="0"/>
                <a:cs typeface="Arial"/>
              </a:rPr>
            </a:br>
            <a:r>
              <a:rPr lang="en-US" dirty="0" smtClean="0">
                <a:ea typeface="ＭＳ Ｐゴシック" charset="0"/>
                <a:cs typeface="Arial"/>
              </a:rPr>
              <a:t>Load</a:t>
            </a:r>
            <a:r>
              <a:rPr lang="en-US" dirty="0">
                <a:ea typeface="ＭＳ Ｐゴシック" charset="0"/>
                <a:cs typeface="Arial"/>
              </a:rPr>
              <a:t>-Store-Multiple</a:t>
            </a:r>
          </a:p>
        </p:txBody>
      </p:sp>
      <p:sp>
        <p:nvSpPr>
          <p:cNvPr id="25602" name="Rectangle 3"/>
          <p:cNvSpPr>
            <a:spLocks noGrp="1" noChangeArrowheads="1"/>
          </p:cNvSpPr>
          <p:nvPr>
            <p:ph type="body" idx="1"/>
          </p:nvPr>
        </p:nvSpPr>
        <p:spPr/>
        <p:txBody>
          <a:bodyPr/>
          <a:lstStyle/>
          <a:p>
            <a:pPr>
              <a:lnSpc>
                <a:spcPct val="90000"/>
              </a:lnSpc>
            </a:pPr>
            <a:r>
              <a:rPr lang="en-US" dirty="0">
                <a:latin typeface="Times New Roman" charset="0"/>
                <a:ea typeface="ＭＳ Ｐゴシック" charset="0"/>
                <a:cs typeface="ＭＳ Ｐゴシック" charset="0"/>
              </a:rPr>
              <a:t>Suppose that</a:t>
            </a:r>
            <a:r>
              <a:rPr lang="en-US" dirty="0">
                <a:latin typeface="Courier New" charset="0"/>
                <a:ea typeface="ＭＳ Ｐゴシック" charset="0"/>
                <a:cs typeface="ＭＳ Ｐゴシック" charset="0"/>
              </a:rPr>
              <a:t> N</a:t>
            </a:r>
            <a:r>
              <a:rPr lang="en-US" dirty="0">
                <a:latin typeface="Times New Roman" charset="0"/>
                <a:ea typeface="ＭＳ Ｐゴシック" charset="0"/>
                <a:cs typeface="ＭＳ Ｐゴシック" charset="0"/>
              </a:rPr>
              <a:t> is the number of registers in the list of registers</a:t>
            </a:r>
          </a:p>
          <a:p>
            <a:pPr>
              <a:lnSpc>
                <a:spcPct val="90000"/>
              </a:lnSpc>
            </a:pPr>
            <a:endParaRPr lang="en-US" dirty="0">
              <a:latin typeface="Times New Roman" charset="0"/>
              <a:ea typeface="ＭＳ Ｐゴシック" charset="0"/>
              <a:cs typeface="ＭＳ Ｐゴシック" charset="0"/>
            </a:endParaRPr>
          </a:p>
          <a:p>
            <a:pPr>
              <a:lnSpc>
                <a:spcPct val="90000"/>
              </a:lnSpc>
            </a:pPr>
            <a:r>
              <a:rPr lang="en-US" dirty="0" err="1" smtClean="0">
                <a:latin typeface="Courier New" charset="0"/>
                <a:ea typeface="ＭＳ Ｐゴシック" charset="0"/>
                <a:cs typeface="ＭＳ Ｐゴシック" charset="0"/>
              </a:rPr>
              <a:t>xxxIA</a:t>
            </a: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(increment after)</a:t>
            </a:r>
          </a:p>
          <a:p>
            <a:pPr lvl="1">
              <a:lnSpc>
                <a:spcPct val="90000"/>
              </a:lnSpc>
            </a:pPr>
            <a:r>
              <a:rPr lang="en-US" dirty="0">
                <a:latin typeface="Times New Roman" charset="0"/>
                <a:ea typeface="ＭＳ Ｐゴシック" charset="0"/>
              </a:rPr>
              <a:t>Start reading at address </a:t>
            </a:r>
            <a:r>
              <a:rPr lang="en-US" dirty="0" err="1">
                <a:latin typeface="Courier New" charset="0"/>
                <a:ea typeface="ＭＳ Ｐゴシック" charset="0"/>
              </a:rPr>
              <a:t>Rn</a:t>
            </a:r>
            <a:r>
              <a:rPr lang="en-US" dirty="0">
                <a:latin typeface="Times New Roman" charset="0"/>
                <a:ea typeface="ＭＳ Ｐゴシック" charset="0"/>
              </a:rPr>
              <a:t>; ending address is </a:t>
            </a:r>
            <a:r>
              <a:rPr lang="en-US" dirty="0" err="1">
                <a:latin typeface="Courier New" charset="0"/>
                <a:ea typeface="ＭＳ Ｐゴシック" charset="0"/>
              </a:rPr>
              <a:t>Rn</a:t>
            </a:r>
            <a:r>
              <a:rPr lang="en-US" dirty="0">
                <a:latin typeface="Courier New" charset="0"/>
                <a:ea typeface="ＭＳ Ｐゴシック" charset="0"/>
              </a:rPr>
              <a:t> + 4N – 4</a:t>
            </a:r>
            <a:r>
              <a:rPr lang="en-US" dirty="0">
                <a:latin typeface="Times New Roman" charset="0"/>
                <a:ea typeface="ＭＳ Ｐゴシック" charset="0"/>
              </a:rPr>
              <a:t> </a:t>
            </a:r>
          </a:p>
          <a:p>
            <a:pPr lvl="1">
              <a:lnSpc>
                <a:spcPct val="90000"/>
              </a:lnSpc>
            </a:pPr>
            <a:r>
              <a:rPr lang="en-US" dirty="0" err="1">
                <a:latin typeface="Courier New" charset="0"/>
                <a:ea typeface="ＭＳ Ｐゴシック" charset="0"/>
              </a:rPr>
              <a:t>Rn</a:t>
            </a:r>
            <a:r>
              <a:rPr lang="en-US" dirty="0">
                <a:latin typeface="Courier New" charset="0"/>
                <a:ea typeface="ＭＳ Ｐゴシック" charset="0"/>
              </a:rPr>
              <a:t>!</a:t>
            </a:r>
            <a:r>
              <a:rPr lang="en-US" dirty="0">
                <a:latin typeface="Times New Roman" charset="0"/>
                <a:ea typeface="ＭＳ Ｐゴシック" charset="0"/>
              </a:rPr>
              <a:t> equals </a:t>
            </a:r>
            <a:r>
              <a:rPr lang="en-US" dirty="0" err="1">
                <a:latin typeface="Courier New" charset="0"/>
                <a:ea typeface="ＭＳ Ｐゴシック" charset="0"/>
              </a:rPr>
              <a:t>Rn</a:t>
            </a:r>
            <a:r>
              <a:rPr lang="en-US" dirty="0">
                <a:latin typeface="Courier New" charset="0"/>
                <a:ea typeface="ＭＳ Ｐゴシック" charset="0"/>
              </a:rPr>
              <a:t> + 4N</a:t>
            </a:r>
            <a:r>
              <a:rPr lang="en-US" dirty="0">
                <a:latin typeface="Times New Roman" charset="0"/>
                <a:ea typeface="ＭＳ Ｐゴシック" charset="0"/>
              </a:rPr>
              <a:t> </a:t>
            </a:r>
          </a:p>
          <a:p>
            <a:pPr>
              <a:lnSpc>
                <a:spcPct val="90000"/>
              </a:lnSpc>
            </a:pPr>
            <a:r>
              <a:rPr lang="en-US" dirty="0" err="1" smtClean="0">
                <a:latin typeface="Courier New" charset="0"/>
                <a:ea typeface="ＭＳ Ｐゴシック" charset="0"/>
                <a:cs typeface="ＭＳ Ｐゴシック" charset="0"/>
              </a:rPr>
              <a:t>xxxIB</a:t>
            </a: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(increment before)</a:t>
            </a:r>
          </a:p>
          <a:p>
            <a:pPr lvl="1">
              <a:lnSpc>
                <a:spcPct val="90000"/>
              </a:lnSpc>
            </a:pPr>
            <a:r>
              <a:rPr lang="en-US" dirty="0">
                <a:latin typeface="Times New Roman" charset="0"/>
                <a:ea typeface="ＭＳ Ｐゴシック" charset="0"/>
              </a:rPr>
              <a:t>Start reading at address </a:t>
            </a:r>
            <a:r>
              <a:rPr lang="en-US" dirty="0">
                <a:latin typeface="Courier New" charset="0"/>
                <a:ea typeface="ＭＳ Ｐゴシック" charset="0"/>
              </a:rPr>
              <a:t>Rn+4</a:t>
            </a:r>
            <a:r>
              <a:rPr lang="en-US" dirty="0">
                <a:latin typeface="Times New Roman" charset="0"/>
                <a:ea typeface="ＭＳ Ｐゴシック" charset="0"/>
              </a:rPr>
              <a:t>; ending address is </a:t>
            </a:r>
            <a:r>
              <a:rPr lang="en-US" dirty="0" err="1">
                <a:latin typeface="Courier New" charset="0"/>
                <a:ea typeface="ＭＳ Ｐゴシック" charset="0"/>
              </a:rPr>
              <a:t>Rn</a:t>
            </a:r>
            <a:r>
              <a:rPr lang="en-US" dirty="0">
                <a:latin typeface="Courier New" charset="0"/>
                <a:ea typeface="ＭＳ Ｐゴシック" charset="0"/>
              </a:rPr>
              <a:t> + 4N</a:t>
            </a:r>
            <a:r>
              <a:rPr lang="en-US" dirty="0">
                <a:latin typeface="Times New Roman" charset="0"/>
                <a:ea typeface="ＭＳ Ｐゴシック" charset="0"/>
              </a:rPr>
              <a:t> </a:t>
            </a:r>
          </a:p>
          <a:p>
            <a:pPr lvl="1">
              <a:lnSpc>
                <a:spcPct val="90000"/>
              </a:lnSpc>
            </a:pPr>
            <a:r>
              <a:rPr lang="en-US" dirty="0" err="1">
                <a:latin typeface="Courier New" charset="0"/>
                <a:ea typeface="ＭＳ Ｐゴシック" charset="0"/>
              </a:rPr>
              <a:t>Rn</a:t>
            </a:r>
            <a:r>
              <a:rPr lang="en-US" dirty="0">
                <a:latin typeface="Courier New" charset="0"/>
                <a:ea typeface="ＭＳ Ｐゴシック" charset="0"/>
              </a:rPr>
              <a:t>!</a:t>
            </a:r>
            <a:r>
              <a:rPr lang="en-US" dirty="0">
                <a:latin typeface="Times New Roman" charset="0"/>
                <a:ea typeface="ＭＳ Ｐゴシック" charset="0"/>
              </a:rPr>
              <a:t> equals </a:t>
            </a:r>
            <a:r>
              <a:rPr lang="en-US" dirty="0" err="1">
                <a:latin typeface="Courier New" charset="0"/>
                <a:ea typeface="ＭＳ Ｐゴシック" charset="0"/>
              </a:rPr>
              <a:t>Rn</a:t>
            </a:r>
            <a:r>
              <a:rPr lang="en-US" dirty="0">
                <a:latin typeface="Courier New" charset="0"/>
                <a:ea typeface="ＭＳ Ｐゴシック" charset="0"/>
              </a:rPr>
              <a:t> + 4N</a:t>
            </a:r>
            <a:r>
              <a:rPr lang="en-US" dirty="0">
                <a:latin typeface="Times New Roman" charset="0"/>
                <a:ea typeface="ＭＳ Ｐゴシック" charset="0"/>
              </a:rPr>
              <a:t> </a:t>
            </a:r>
          </a:p>
          <a:p>
            <a:pPr>
              <a:lnSpc>
                <a:spcPct val="90000"/>
              </a:lnSpc>
            </a:pPr>
            <a:r>
              <a:rPr lang="en-US" dirty="0" err="1" smtClean="0">
                <a:latin typeface="Courier New" charset="0"/>
                <a:ea typeface="ＭＳ Ｐゴシック" charset="0"/>
                <a:cs typeface="ＭＳ Ｐゴシック" charset="0"/>
              </a:rPr>
              <a:t>xxxDA</a:t>
            </a: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(decrement after)</a:t>
            </a:r>
          </a:p>
          <a:p>
            <a:pPr lvl="1">
              <a:lnSpc>
                <a:spcPct val="90000"/>
              </a:lnSpc>
            </a:pPr>
            <a:r>
              <a:rPr lang="en-US" dirty="0">
                <a:latin typeface="Times New Roman" charset="0"/>
                <a:ea typeface="ＭＳ Ｐゴシック" charset="0"/>
              </a:rPr>
              <a:t>Start reading at address </a:t>
            </a:r>
            <a:r>
              <a:rPr lang="en-US" dirty="0" err="1">
                <a:latin typeface="Courier New" charset="0"/>
                <a:ea typeface="ＭＳ Ｐゴシック" charset="0"/>
              </a:rPr>
              <a:t>Rn</a:t>
            </a:r>
            <a:r>
              <a:rPr lang="en-US" dirty="0">
                <a:latin typeface="Courier New" charset="0"/>
                <a:ea typeface="ＭＳ Ｐゴシック" charset="0"/>
              </a:rPr>
              <a:t> – 4N + 4</a:t>
            </a:r>
            <a:r>
              <a:rPr lang="en-US" dirty="0">
                <a:latin typeface="Times New Roman" charset="0"/>
                <a:ea typeface="ＭＳ Ｐゴシック" charset="0"/>
              </a:rPr>
              <a:t>; ending address is </a:t>
            </a:r>
            <a:r>
              <a:rPr lang="en-US" dirty="0" err="1">
                <a:latin typeface="Courier New" charset="0"/>
                <a:ea typeface="ＭＳ Ｐゴシック" charset="0"/>
              </a:rPr>
              <a:t>Rn</a:t>
            </a:r>
            <a:r>
              <a:rPr lang="en-US" dirty="0">
                <a:latin typeface="Times New Roman" charset="0"/>
                <a:ea typeface="ＭＳ Ｐゴシック" charset="0"/>
              </a:rPr>
              <a:t> </a:t>
            </a:r>
          </a:p>
          <a:p>
            <a:pPr lvl="1">
              <a:lnSpc>
                <a:spcPct val="90000"/>
              </a:lnSpc>
            </a:pPr>
            <a:r>
              <a:rPr lang="en-US" dirty="0" err="1">
                <a:latin typeface="Courier New" charset="0"/>
                <a:ea typeface="ＭＳ Ｐゴシック" charset="0"/>
              </a:rPr>
              <a:t>Rn</a:t>
            </a:r>
            <a:r>
              <a:rPr lang="en-US" dirty="0">
                <a:latin typeface="Courier New" charset="0"/>
                <a:ea typeface="ＭＳ Ｐゴシック" charset="0"/>
              </a:rPr>
              <a:t>!</a:t>
            </a:r>
            <a:r>
              <a:rPr lang="en-US" dirty="0">
                <a:latin typeface="Times New Roman" charset="0"/>
                <a:ea typeface="ＭＳ Ｐゴシック" charset="0"/>
              </a:rPr>
              <a:t> equals </a:t>
            </a:r>
            <a:r>
              <a:rPr lang="en-US" dirty="0" err="1">
                <a:latin typeface="Courier New" charset="0"/>
                <a:ea typeface="ＭＳ Ｐゴシック" charset="0"/>
              </a:rPr>
              <a:t>Rn</a:t>
            </a:r>
            <a:r>
              <a:rPr lang="en-US" dirty="0">
                <a:latin typeface="Courier New" charset="0"/>
                <a:ea typeface="ＭＳ Ｐゴシック" charset="0"/>
              </a:rPr>
              <a:t> - 4N</a:t>
            </a:r>
            <a:r>
              <a:rPr lang="en-US" dirty="0">
                <a:latin typeface="Times New Roman" charset="0"/>
                <a:ea typeface="ＭＳ Ｐゴシック" charset="0"/>
              </a:rPr>
              <a:t> </a:t>
            </a:r>
          </a:p>
          <a:p>
            <a:pPr>
              <a:lnSpc>
                <a:spcPct val="90000"/>
              </a:lnSpc>
            </a:pPr>
            <a:r>
              <a:rPr lang="en-US" dirty="0" err="1" smtClean="0">
                <a:latin typeface="Courier New" charset="0"/>
                <a:ea typeface="ＭＳ Ｐゴシック" charset="0"/>
                <a:cs typeface="ＭＳ Ｐゴシック" charset="0"/>
              </a:rPr>
              <a:t>xxxDB</a:t>
            </a: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(decrement before)</a:t>
            </a:r>
          </a:p>
          <a:p>
            <a:pPr lvl="1">
              <a:lnSpc>
                <a:spcPct val="90000"/>
              </a:lnSpc>
            </a:pPr>
            <a:r>
              <a:rPr lang="en-US" dirty="0">
                <a:latin typeface="Times New Roman" charset="0"/>
                <a:ea typeface="ＭＳ Ｐゴシック" charset="0"/>
              </a:rPr>
              <a:t>Start reading at address </a:t>
            </a:r>
            <a:r>
              <a:rPr lang="en-US" dirty="0" err="1">
                <a:latin typeface="Courier New" charset="0"/>
                <a:ea typeface="ＭＳ Ｐゴシック" charset="0"/>
              </a:rPr>
              <a:t>Rn</a:t>
            </a:r>
            <a:r>
              <a:rPr lang="en-US" dirty="0">
                <a:latin typeface="Courier New" charset="0"/>
                <a:ea typeface="ＭＳ Ｐゴシック" charset="0"/>
              </a:rPr>
              <a:t> – 4N</a:t>
            </a:r>
            <a:r>
              <a:rPr lang="en-US" dirty="0">
                <a:latin typeface="Times New Roman" charset="0"/>
                <a:ea typeface="ＭＳ Ｐゴシック" charset="0"/>
              </a:rPr>
              <a:t>; ending address is </a:t>
            </a:r>
            <a:r>
              <a:rPr lang="en-US" dirty="0" err="1">
                <a:latin typeface="Courier New" charset="0"/>
                <a:ea typeface="ＭＳ Ｐゴシック" charset="0"/>
              </a:rPr>
              <a:t>Rn</a:t>
            </a:r>
            <a:r>
              <a:rPr lang="en-US" dirty="0">
                <a:latin typeface="Courier New" charset="0"/>
                <a:ea typeface="ＭＳ Ｐゴシック" charset="0"/>
              </a:rPr>
              <a:t> - 4</a:t>
            </a:r>
            <a:endParaRPr lang="en-US" dirty="0">
              <a:latin typeface="Times New Roman" charset="0"/>
              <a:ea typeface="ＭＳ Ｐゴシック" charset="0"/>
            </a:endParaRPr>
          </a:p>
          <a:p>
            <a:pPr lvl="1">
              <a:lnSpc>
                <a:spcPct val="90000"/>
              </a:lnSpc>
            </a:pPr>
            <a:r>
              <a:rPr lang="en-US" dirty="0" err="1">
                <a:latin typeface="Courier New" charset="0"/>
                <a:ea typeface="ＭＳ Ｐゴシック" charset="0"/>
              </a:rPr>
              <a:t>Rn</a:t>
            </a:r>
            <a:r>
              <a:rPr lang="en-US" dirty="0">
                <a:latin typeface="Courier New" charset="0"/>
                <a:ea typeface="ＭＳ Ｐゴシック" charset="0"/>
              </a:rPr>
              <a:t>!</a:t>
            </a:r>
            <a:r>
              <a:rPr lang="en-US" dirty="0">
                <a:latin typeface="Times New Roman" charset="0"/>
                <a:ea typeface="ＭＳ Ｐゴシック" charset="0"/>
              </a:rPr>
              <a:t> equals </a:t>
            </a:r>
            <a:r>
              <a:rPr lang="en-US" dirty="0" err="1">
                <a:latin typeface="Courier New" charset="0"/>
                <a:ea typeface="ＭＳ Ｐゴシック" charset="0"/>
              </a:rPr>
              <a:t>Rn</a:t>
            </a:r>
            <a:r>
              <a:rPr lang="en-US" dirty="0">
                <a:latin typeface="Courier New" charset="0"/>
                <a:ea typeface="ＭＳ Ｐゴシック" charset="0"/>
              </a:rPr>
              <a:t> - 4N</a:t>
            </a:r>
            <a:r>
              <a:rPr lang="en-US" dirty="0">
                <a:latin typeface="Times New Roman" charset="0"/>
                <a:ea typeface="ＭＳ Ｐゴシック" charset="0"/>
              </a:rPr>
              <a:t> </a:t>
            </a:r>
          </a:p>
          <a:p>
            <a:pPr>
              <a:lnSpc>
                <a:spcPct val="90000"/>
              </a:lnSpc>
            </a:pPr>
            <a:r>
              <a:rPr lang="en-US" dirty="0">
                <a:latin typeface="Times New Roman" charset="0"/>
                <a:ea typeface="ＭＳ Ｐゴシック" charset="0"/>
                <a:cs typeface="ＭＳ Ｐゴシック" charset="0"/>
              </a:rPr>
              <a:t>ARM convention: DB and DA are like loading the register list backwards from sequentially descending memory addresses</a:t>
            </a:r>
          </a:p>
          <a:p>
            <a:pPr>
              <a:lnSpc>
                <a:spcPct val="90000"/>
              </a:lnSpc>
            </a:pP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964364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r>
              <a:rPr lang="en-US" dirty="0">
                <a:ea typeface="ＭＳ Ｐゴシック" charset="0"/>
                <a:cs typeface="Arial"/>
              </a:rPr>
              <a:t>Things to Remember</a:t>
            </a:r>
          </a:p>
        </p:txBody>
      </p:sp>
      <p:sp>
        <p:nvSpPr>
          <p:cNvPr id="27650" name="Rectangle 3"/>
          <p:cNvSpPr>
            <a:spLocks noGrp="1" noChangeArrowheads="1"/>
          </p:cNvSpPr>
          <p:nvPr>
            <p:ph type="body" idx="1"/>
          </p:nvPr>
        </p:nvSpPr>
        <p:spPr/>
        <p:txBody>
          <a:bodyPr/>
          <a:lstStyle/>
          <a:p>
            <a:r>
              <a:rPr lang="en-US" dirty="0">
                <a:latin typeface="Times New Roman" charset="0"/>
                <a:ea typeface="ＭＳ Ｐゴシック" charset="0"/>
                <a:cs typeface="ＭＳ Ｐゴシック" charset="0"/>
              </a:rPr>
              <a:t>Any register can be used as the base register</a:t>
            </a:r>
          </a:p>
          <a:p>
            <a:r>
              <a:rPr lang="en-US" dirty="0">
                <a:latin typeface="Times New Roman" charset="0"/>
                <a:ea typeface="ＭＳ Ｐゴシック" charset="0"/>
                <a:cs typeface="ＭＳ Ｐゴシック" charset="0"/>
              </a:rPr>
              <a:t>Any register can be in the register list</a:t>
            </a:r>
          </a:p>
          <a:p>
            <a:r>
              <a:rPr lang="en-US" dirty="0">
                <a:latin typeface="Times New Roman" charset="0"/>
                <a:ea typeface="ＭＳ Ｐゴシック" charset="0"/>
                <a:cs typeface="ＭＳ Ｐゴシック" charset="0"/>
              </a:rPr>
              <a:t>Order of registers in the list does not matter</a:t>
            </a:r>
          </a:p>
          <a:p>
            <a:r>
              <a:rPr lang="en-US" dirty="0">
                <a:latin typeface="Times New Roman" charset="0"/>
                <a:ea typeface="ＭＳ Ｐゴシック" charset="0"/>
                <a:cs typeface="Times New Roman" charset="0"/>
              </a:rPr>
              <a:t>The lowest register always uses the lowest memory address </a:t>
            </a:r>
            <a:r>
              <a:rPr lang="en-US" i="1" dirty="0">
                <a:solidFill>
                  <a:srgbClr val="0000FF"/>
                </a:solidFill>
                <a:latin typeface="Times New Roman" charset="0"/>
                <a:ea typeface="ＭＳ Ｐゴシック" charset="0"/>
                <a:cs typeface="Times New Roman" charset="0"/>
              </a:rPr>
              <a:t>regardless of the order in which registers are listed in the instruction</a:t>
            </a:r>
          </a:p>
          <a:p>
            <a:r>
              <a:rPr lang="en-US" dirty="0">
                <a:latin typeface="Times New Roman" charset="0"/>
                <a:ea typeface="ＭＳ Ｐゴシック" charset="0"/>
                <a:cs typeface="Times New Roman" charset="0"/>
              </a:rPr>
              <a:t>LDM and STM instructions </a:t>
            </a:r>
            <a:r>
              <a:rPr lang="en-US" dirty="0">
                <a:solidFill>
                  <a:srgbClr val="0000FF"/>
                </a:solidFill>
                <a:latin typeface="Times New Roman" charset="0"/>
                <a:ea typeface="ＭＳ Ｐゴシック" charset="0"/>
                <a:cs typeface="Times New Roman" charset="0"/>
              </a:rPr>
              <a:t>only transfer words</a:t>
            </a:r>
            <a:r>
              <a:rPr lang="en-US" dirty="0">
                <a:latin typeface="Times New Roman" charset="0"/>
                <a:ea typeface="ＭＳ Ｐゴシック" charset="0"/>
                <a:cs typeface="Times New Roman" charset="0"/>
              </a:rPr>
              <a:t> </a:t>
            </a:r>
          </a:p>
          <a:p>
            <a:pPr lvl="1"/>
            <a:r>
              <a:rPr lang="en-US" sz="1800" dirty="0">
                <a:latin typeface="Times New Roman" charset="0"/>
                <a:ea typeface="ＭＳ Ｐゴシック" charset="0"/>
                <a:cs typeface="Times New Roman" charset="0"/>
              </a:rPr>
              <a:t>Unlike LDR/STR instructions, they don</a:t>
            </a:r>
            <a:r>
              <a:rPr lang="ja-JP" altLang="en-US" sz="1800" dirty="0">
                <a:latin typeface="Times New Roman" charset="0"/>
                <a:ea typeface="ＭＳ Ｐゴシック" charset="0"/>
                <a:cs typeface="Times New Roman" charset="0"/>
              </a:rPr>
              <a:t>’</a:t>
            </a:r>
            <a:r>
              <a:rPr lang="en-US" altLang="ja-JP" sz="1800" dirty="0">
                <a:latin typeface="Times New Roman" charset="0"/>
                <a:ea typeface="ＭＳ Ｐゴシック" charset="0"/>
                <a:cs typeface="Times New Roman" charset="0"/>
              </a:rPr>
              <a:t>t transfer bytes or half-words</a:t>
            </a:r>
            <a:endParaRPr lang="en-US" altLang="ja-JP" dirty="0">
              <a:latin typeface="Times New Roman" charset="0"/>
              <a:ea typeface="ＭＳ Ｐゴシック" charset="0"/>
            </a:endParaRPr>
          </a:p>
          <a:p>
            <a:r>
              <a:rPr lang="en-US" dirty="0">
                <a:latin typeface="Times New Roman" charset="0"/>
                <a:ea typeface="ＭＳ Ｐゴシック" charset="0"/>
                <a:cs typeface="ＭＳ Ｐゴシック" charset="0"/>
              </a:rPr>
              <a:t>Can specify range instead of individual registers</a:t>
            </a:r>
          </a:p>
          <a:p>
            <a:pPr lvl="1"/>
            <a:r>
              <a:rPr lang="en-US" sz="1800" dirty="0">
                <a:latin typeface="Times New Roman" charset="0"/>
                <a:ea typeface="ＭＳ Ｐゴシック" charset="0"/>
              </a:rPr>
              <a:t>Example</a:t>
            </a:r>
            <a:r>
              <a:rPr lang="en-US" dirty="0">
                <a:latin typeface="Times New Roman" charset="0"/>
                <a:ea typeface="ＭＳ Ｐゴシック" charset="0"/>
              </a:rPr>
              <a:t>: </a:t>
            </a:r>
            <a:r>
              <a:rPr lang="en-US" sz="1800" dirty="0">
                <a:latin typeface="Courier New" charset="0"/>
                <a:ea typeface="ＭＳ Ｐゴシック" charset="0"/>
                <a:cs typeface="Courier New" charset="0"/>
              </a:rPr>
              <a:t>LDMIA r10!, {r12, r2-r7} </a:t>
            </a:r>
          </a:p>
          <a:p>
            <a:r>
              <a:rPr lang="en-US" sz="2000" dirty="0">
                <a:latin typeface="Times New Roman" charset="0"/>
                <a:ea typeface="ＭＳ Ｐゴシック" charset="0"/>
                <a:cs typeface="Times New Roman" charset="0"/>
              </a:rPr>
              <a:t>If the base register is updated (using </a:t>
            </a:r>
            <a:r>
              <a:rPr lang="en-US" sz="2000" dirty="0">
                <a:latin typeface="Courier New" charset="0"/>
                <a:ea typeface="ＭＳ Ｐゴシック" charset="0"/>
                <a:cs typeface="Times New Roman" charset="0"/>
              </a:rPr>
              <a:t>!</a:t>
            </a:r>
            <a:r>
              <a:rPr lang="en-US" sz="2000" dirty="0">
                <a:latin typeface="Times New Roman" charset="0"/>
                <a:ea typeface="ＭＳ Ｐゴシック" charset="0"/>
                <a:cs typeface="Times New Roman" charset="0"/>
              </a:rPr>
              <a:t>) in the instruction, then it cannot be a part of the register set</a:t>
            </a:r>
          </a:p>
          <a:p>
            <a:pPr lvl="1"/>
            <a:r>
              <a:rPr lang="en-US" sz="1800" dirty="0">
                <a:latin typeface="Times New Roman" charset="0"/>
                <a:ea typeface="ＭＳ Ｐゴシック" charset="0"/>
                <a:cs typeface="Times New Roman" charset="0"/>
              </a:rPr>
              <a:t>Example: </a:t>
            </a:r>
            <a:r>
              <a:rPr lang="en-US" sz="1800" dirty="0">
                <a:latin typeface="Courier New" charset="0"/>
                <a:ea typeface="ＭＳ Ｐゴシック" charset="0"/>
                <a:cs typeface="Courier New" charset="0"/>
              </a:rPr>
              <a:t>LDMIA </a:t>
            </a:r>
            <a:r>
              <a:rPr lang="en-US" sz="1800" dirty="0">
                <a:solidFill>
                  <a:srgbClr val="FF0000"/>
                </a:solidFill>
                <a:latin typeface="Courier New" charset="0"/>
                <a:ea typeface="ＭＳ Ｐゴシック" charset="0"/>
                <a:cs typeface="Courier New" charset="0"/>
              </a:rPr>
              <a:t>r10</a:t>
            </a:r>
            <a:r>
              <a:rPr lang="en-US" sz="1800" dirty="0">
                <a:latin typeface="Courier New" charset="0"/>
                <a:ea typeface="ＭＳ Ｐゴシック" charset="0"/>
                <a:cs typeface="Courier New" charset="0"/>
              </a:rPr>
              <a:t>!, {r0, r1, r4, </a:t>
            </a:r>
            <a:r>
              <a:rPr lang="en-US" sz="1800" dirty="0">
                <a:solidFill>
                  <a:srgbClr val="FF0000"/>
                </a:solidFill>
                <a:latin typeface="Courier New" charset="0"/>
                <a:ea typeface="ＭＳ Ｐゴシック" charset="0"/>
                <a:cs typeface="Courier New" charset="0"/>
              </a:rPr>
              <a:t>r10</a:t>
            </a:r>
            <a:r>
              <a:rPr lang="en-US" sz="1800" dirty="0">
                <a:latin typeface="Courier New" charset="0"/>
                <a:ea typeface="ＭＳ Ｐゴシック" charset="0"/>
                <a:cs typeface="Courier New" charset="0"/>
              </a:rPr>
              <a:t>}</a:t>
            </a:r>
            <a:r>
              <a:rPr lang="en-US" sz="1800" dirty="0">
                <a:latin typeface="Times New Roman" charset="0"/>
                <a:ea typeface="ＭＳ Ｐゴシック" charset="0"/>
                <a:cs typeface="Times New Roman" charset="0"/>
              </a:rPr>
              <a:t> is not allowed</a:t>
            </a:r>
          </a:p>
        </p:txBody>
      </p:sp>
    </p:spTree>
    <p:extLst>
      <p:ext uri="{BB962C8B-B14F-4D97-AF65-F5344CB8AC3E}">
        <p14:creationId xmlns:p14="http://schemas.microsoft.com/office/powerpoint/2010/main" val="141081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charset="0"/>
                <a:cs typeface="Arial"/>
              </a:rPr>
              <a:t>Examples</a:t>
            </a:r>
          </a:p>
        </p:txBody>
      </p:sp>
      <p:sp>
        <p:nvSpPr>
          <p:cNvPr id="29698" name="Rectangle 4"/>
          <p:cNvSpPr>
            <a:spLocks noChangeArrowheads="1"/>
          </p:cNvSpPr>
          <p:nvPr/>
        </p:nvSpPr>
        <p:spPr bwMode="auto">
          <a:xfrm>
            <a:off x="63500" y="863600"/>
            <a:ext cx="4367213" cy="2408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sz="1600"/>
              <a:t>PRE   	</a:t>
            </a:r>
            <a:r>
              <a:rPr lang="en-US" sz="1600">
                <a:latin typeface="Courier New" charset="0"/>
              </a:rPr>
              <a:t>r0 = 0x00080010</a:t>
            </a:r>
          </a:p>
          <a:p>
            <a:pPr marL="342900" indent="-342900">
              <a:buFont typeface="Wingdings" charset="0"/>
              <a:buNone/>
            </a:pPr>
            <a:r>
              <a:rPr lang="en-US" sz="1600">
                <a:latin typeface="Courier New" charset="0"/>
              </a:rPr>
              <a:t>		r1 = 0x00000000</a:t>
            </a:r>
          </a:p>
          <a:p>
            <a:pPr marL="342900" indent="-342900">
              <a:buFont typeface="Wingdings" charset="0"/>
              <a:buNone/>
            </a:pPr>
            <a:r>
              <a:rPr lang="en-US" sz="1600">
                <a:latin typeface="Courier New" charset="0"/>
              </a:rPr>
              <a:t>		r2 = 0x00000000 </a:t>
            </a:r>
          </a:p>
          <a:p>
            <a:pPr marL="342900" indent="-342900">
              <a:buFont typeface="Wingdings" charset="0"/>
              <a:buNone/>
            </a:pPr>
            <a:r>
              <a:rPr lang="en-US" sz="1600">
                <a:latin typeface="Courier New" charset="0"/>
              </a:rPr>
              <a:t>		r3 = 0x00000000</a:t>
            </a:r>
          </a:p>
          <a:p>
            <a:pPr marL="342900" indent="-342900">
              <a:buFont typeface="Wingdings" charset="0"/>
              <a:buNone/>
            </a:pPr>
            <a:r>
              <a:rPr lang="en-US" sz="1600">
                <a:latin typeface="Courier New" charset="0"/>
              </a:rPr>
              <a:t>		mem32[0x8001c] = 0x04</a:t>
            </a:r>
          </a:p>
          <a:p>
            <a:pPr marL="342900" indent="-342900">
              <a:buFont typeface="Wingdings" charset="0"/>
              <a:buNone/>
            </a:pPr>
            <a:r>
              <a:rPr lang="en-US" sz="1600">
                <a:latin typeface="Courier New" charset="0"/>
              </a:rPr>
              <a:t>		mem32[0x80018] = 0x03</a:t>
            </a:r>
          </a:p>
          <a:p>
            <a:pPr marL="342900" indent="-342900">
              <a:buFont typeface="Wingdings" charset="0"/>
              <a:buNone/>
            </a:pPr>
            <a:r>
              <a:rPr lang="en-US" sz="1600">
                <a:latin typeface="Courier New" charset="0"/>
              </a:rPr>
              <a:t>		mem32[0x80014] = 0x02</a:t>
            </a:r>
          </a:p>
          <a:p>
            <a:pPr marL="342900" indent="-342900">
              <a:buFont typeface="Wingdings" charset="0"/>
              <a:buNone/>
            </a:pPr>
            <a:r>
              <a:rPr lang="en-US" sz="1600">
                <a:latin typeface="Courier New" charset="0"/>
              </a:rPr>
              <a:t>		mem32[0x80010] = 0x01</a:t>
            </a:r>
          </a:p>
          <a:p>
            <a:pPr marL="342900" indent="-342900">
              <a:buFont typeface="Wingdings" charset="0"/>
              <a:buNone/>
            </a:pPr>
            <a:endParaRPr lang="en-US" sz="1600">
              <a:latin typeface="Courier New" charset="0"/>
            </a:endParaRPr>
          </a:p>
        </p:txBody>
      </p:sp>
      <p:graphicFrame>
        <p:nvGraphicFramePr>
          <p:cNvPr id="843870" name="Group 94"/>
          <p:cNvGraphicFramePr>
            <a:graphicFrameLocks noGrp="1"/>
          </p:cNvGraphicFramePr>
          <p:nvPr/>
        </p:nvGraphicFramePr>
        <p:xfrm>
          <a:off x="5770563" y="920750"/>
          <a:ext cx="2952750" cy="2205038"/>
        </p:xfrm>
        <a:graphic>
          <a:graphicData uri="http://schemas.openxmlformats.org/drawingml/2006/table">
            <a:tbl>
              <a:tblPr/>
              <a:tblGrid>
                <a:gridCol w="1990725"/>
                <a:gridCol w="962025"/>
              </a:tblGrid>
              <a:tr h="365740">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0x00080020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0x05</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5740">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0x0008001c</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0x04</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9802">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0x00080018</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0x03</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9802">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0x00080014</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0x02</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8214">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0x01</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5740">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0x0008000c</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29722" name="Line 78"/>
          <p:cNvSpPr>
            <a:spLocks noChangeShapeType="1"/>
          </p:cNvSpPr>
          <p:nvPr/>
        </p:nvSpPr>
        <p:spPr bwMode="auto">
          <a:xfrm>
            <a:off x="5284788" y="2590800"/>
            <a:ext cx="51276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9723" name="Text Box 79"/>
          <p:cNvSpPr txBox="1">
            <a:spLocks noChangeArrowheads="1"/>
          </p:cNvSpPr>
          <p:nvPr/>
        </p:nvSpPr>
        <p:spPr bwMode="auto">
          <a:xfrm>
            <a:off x="4227513" y="2268538"/>
            <a:ext cx="113982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r" eaLnBrk="1" hangingPunct="1">
              <a:lnSpc>
                <a:spcPct val="80000"/>
              </a:lnSpc>
              <a:buFontTx/>
              <a:buNone/>
            </a:pPr>
            <a:r>
              <a:rPr lang="en-US">
                <a:solidFill>
                  <a:srgbClr val="0000FF"/>
                </a:solidFill>
                <a:latin typeface="Courier New" charset="0"/>
              </a:rPr>
              <a:t>r0</a:t>
            </a:r>
          </a:p>
          <a:p>
            <a:pPr algn="r" eaLnBrk="1" hangingPunct="1">
              <a:lnSpc>
                <a:spcPct val="80000"/>
              </a:lnSpc>
              <a:buFontTx/>
              <a:buNone/>
            </a:pPr>
            <a:r>
              <a:rPr lang="en-US">
                <a:solidFill>
                  <a:srgbClr val="0000FF"/>
                </a:solidFill>
              </a:rPr>
              <a:t>(original)</a:t>
            </a:r>
          </a:p>
        </p:txBody>
      </p:sp>
      <p:sp>
        <p:nvSpPr>
          <p:cNvPr id="843866" name="Rectangle 90"/>
          <p:cNvSpPr>
            <a:spLocks noChangeArrowheads="1"/>
          </p:cNvSpPr>
          <p:nvPr/>
        </p:nvSpPr>
        <p:spPr bwMode="auto">
          <a:xfrm>
            <a:off x="0" y="4041775"/>
            <a:ext cx="3965575" cy="2816225"/>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sz="1600">
                <a:latin typeface="Courier New" charset="0"/>
              </a:rPr>
              <a:t>LDMIA r0!, {r1-r3}</a:t>
            </a:r>
          </a:p>
          <a:p>
            <a:pPr marL="342900" indent="-342900">
              <a:buFont typeface="Wingdings" charset="0"/>
              <a:buNone/>
            </a:pPr>
            <a:endParaRPr lang="en-US" sz="1600">
              <a:latin typeface="Courier New" charset="0"/>
            </a:endParaRPr>
          </a:p>
          <a:p>
            <a:pPr marL="342900" indent="-342900">
              <a:buFont typeface="Wingdings" charset="0"/>
              <a:buNone/>
            </a:pPr>
            <a:r>
              <a:rPr lang="en-US" sz="1600"/>
              <a:t>POST	</a:t>
            </a:r>
            <a:r>
              <a:rPr lang="en-US" sz="1600">
                <a:latin typeface="Courier New" charset="0"/>
              </a:rPr>
              <a:t>r0 = </a:t>
            </a:r>
          </a:p>
          <a:p>
            <a:pPr marL="342900" indent="-342900">
              <a:buFont typeface="Wingdings" charset="0"/>
              <a:buNone/>
            </a:pPr>
            <a:r>
              <a:rPr lang="en-US" sz="1600">
                <a:latin typeface="Courier New" charset="0"/>
              </a:rPr>
              <a:t>		r1 = </a:t>
            </a:r>
          </a:p>
          <a:p>
            <a:pPr marL="342900" indent="-342900">
              <a:buFont typeface="Wingdings" charset="0"/>
              <a:buNone/>
            </a:pPr>
            <a:r>
              <a:rPr lang="en-US" sz="1600">
                <a:latin typeface="Courier New" charset="0"/>
              </a:rPr>
              <a:t>		r2 = </a:t>
            </a:r>
          </a:p>
          <a:p>
            <a:pPr marL="342900" indent="-342900">
              <a:buFont typeface="Wingdings" charset="0"/>
              <a:buNone/>
            </a:pPr>
            <a:r>
              <a:rPr lang="en-US" sz="1600">
                <a:latin typeface="Courier New" charset="0"/>
              </a:rPr>
              <a:t>		r3 = </a:t>
            </a:r>
          </a:p>
          <a:p>
            <a:pPr marL="342900" indent="-342900">
              <a:buFont typeface="Wingdings" charset="0"/>
              <a:buNone/>
            </a:pPr>
            <a:endParaRPr lang="en-US" sz="1600">
              <a:latin typeface="Courier New" charset="0"/>
            </a:endParaRPr>
          </a:p>
        </p:txBody>
      </p:sp>
      <p:sp>
        <p:nvSpPr>
          <p:cNvPr id="843869" name="Rectangle 93"/>
          <p:cNvSpPr>
            <a:spLocks noChangeArrowheads="1"/>
          </p:cNvSpPr>
          <p:nvPr/>
        </p:nvSpPr>
        <p:spPr bwMode="auto">
          <a:xfrm>
            <a:off x="4424363" y="4041775"/>
            <a:ext cx="3965575" cy="2816225"/>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sz="1600">
                <a:latin typeface="Courier New" charset="0"/>
              </a:rPr>
              <a:t>LDMIB r0!, {r1-r3}</a:t>
            </a:r>
          </a:p>
          <a:p>
            <a:pPr marL="342900" indent="-342900">
              <a:buFont typeface="Wingdings" charset="0"/>
              <a:buNone/>
            </a:pPr>
            <a:endParaRPr lang="en-US" sz="1600">
              <a:latin typeface="Courier New" charset="0"/>
            </a:endParaRPr>
          </a:p>
          <a:p>
            <a:pPr marL="342900" indent="-342900">
              <a:buFont typeface="Wingdings" charset="0"/>
              <a:buNone/>
            </a:pPr>
            <a:r>
              <a:rPr lang="en-US" sz="1600"/>
              <a:t>POST	</a:t>
            </a:r>
            <a:r>
              <a:rPr lang="en-US" sz="1600">
                <a:latin typeface="Courier New" charset="0"/>
              </a:rPr>
              <a:t>r0 = </a:t>
            </a:r>
          </a:p>
          <a:p>
            <a:pPr marL="342900" indent="-342900">
              <a:buFont typeface="Wingdings" charset="0"/>
              <a:buNone/>
            </a:pPr>
            <a:r>
              <a:rPr lang="en-US" sz="1600">
                <a:latin typeface="Courier New" charset="0"/>
              </a:rPr>
              <a:t>		r1 = </a:t>
            </a:r>
          </a:p>
          <a:p>
            <a:pPr marL="342900" indent="-342900">
              <a:buFont typeface="Wingdings" charset="0"/>
              <a:buNone/>
            </a:pPr>
            <a:r>
              <a:rPr lang="en-US" sz="1600">
                <a:latin typeface="Courier New" charset="0"/>
              </a:rPr>
              <a:t>		r2 = </a:t>
            </a:r>
          </a:p>
          <a:p>
            <a:pPr marL="342900" indent="-342900">
              <a:buFont typeface="Wingdings" charset="0"/>
              <a:buNone/>
            </a:pPr>
            <a:r>
              <a:rPr lang="en-US" sz="1600">
                <a:latin typeface="Courier New" charset="0"/>
              </a:rPr>
              <a:t>		r3 = </a:t>
            </a:r>
          </a:p>
          <a:p>
            <a:pPr marL="342900" indent="-342900">
              <a:buFont typeface="Wingdings" charset="0"/>
              <a:buNone/>
            </a:pPr>
            <a:endParaRPr lang="en-US" sz="1600">
              <a:latin typeface="Courier New" charset="0"/>
            </a:endParaRPr>
          </a:p>
        </p:txBody>
      </p:sp>
      <p:sp>
        <p:nvSpPr>
          <p:cNvPr id="29726" name="Line 95"/>
          <p:cNvSpPr>
            <a:spLocks noChangeShapeType="1"/>
          </p:cNvSpPr>
          <p:nvPr/>
        </p:nvSpPr>
        <p:spPr bwMode="auto">
          <a:xfrm flipV="1">
            <a:off x="8902700" y="977900"/>
            <a:ext cx="0" cy="2022475"/>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 name="TextBox 1"/>
          <p:cNvSpPr txBox="1"/>
          <p:nvPr/>
        </p:nvSpPr>
        <p:spPr>
          <a:xfrm>
            <a:off x="1145530" y="4545020"/>
            <a:ext cx="2191447" cy="1077218"/>
          </a:xfrm>
          <a:prstGeom prst="rect">
            <a:avLst/>
          </a:prstGeom>
          <a:noFill/>
        </p:spPr>
        <p:txBody>
          <a:bodyPr wrap="square" rtlCol="0">
            <a:spAutoFit/>
          </a:bodyPr>
          <a:lstStyle/>
          <a:p>
            <a:r>
              <a:rPr lang="en-US" sz="1600" dirty="0" smtClean="0">
                <a:latin typeface="Courier"/>
                <a:cs typeface="Courier"/>
              </a:rPr>
              <a:t>0x0008001c</a:t>
            </a:r>
          </a:p>
          <a:p>
            <a:r>
              <a:rPr lang="en-US" sz="1600" dirty="0" smtClean="0">
                <a:latin typeface="Courier"/>
                <a:cs typeface="Courier"/>
              </a:rPr>
              <a:t>0x01</a:t>
            </a:r>
          </a:p>
          <a:p>
            <a:r>
              <a:rPr lang="en-US" sz="1600" dirty="0" smtClean="0">
                <a:latin typeface="Courier"/>
                <a:cs typeface="Courier"/>
              </a:rPr>
              <a:t>0x02</a:t>
            </a:r>
          </a:p>
          <a:p>
            <a:r>
              <a:rPr lang="en-US" sz="1600" dirty="0" smtClean="0">
                <a:latin typeface="Courier"/>
                <a:cs typeface="Courier"/>
              </a:rPr>
              <a:t>0x03</a:t>
            </a:r>
            <a:endParaRPr lang="en-US" sz="1600" dirty="0">
              <a:latin typeface="Courier"/>
              <a:cs typeface="Courier"/>
            </a:endParaRPr>
          </a:p>
        </p:txBody>
      </p:sp>
      <p:sp>
        <p:nvSpPr>
          <p:cNvPr id="11" name="TextBox 10"/>
          <p:cNvSpPr txBox="1"/>
          <p:nvPr/>
        </p:nvSpPr>
        <p:spPr>
          <a:xfrm>
            <a:off x="5593665" y="4547994"/>
            <a:ext cx="2191447" cy="1077218"/>
          </a:xfrm>
          <a:prstGeom prst="rect">
            <a:avLst/>
          </a:prstGeom>
          <a:noFill/>
        </p:spPr>
        <p:txBody>
          <a:bodyPr wrap="square" rtlCol="0">
            <a:spAutoFit/>
          </a:bodyPr>
          <a:lstStyle/>
          <a:p>
            <a:r>
              <a:rPr lang="en-US" sz="1600" dirty="0" smtClean="0">
                <a:latin typeface="Courier"/>
                <a:cs typeface="Courier"/>
              </a:rPr>
              <a:t>0x0008001c</a:t>
            </a:r>
          </a:p>
          <a:p>
            <a:r>
              <a:rPr lang="en-US" sz="1600" dirty="0" smtClean="0">
                <a:latin typeface="Courier"/>
                <a:cs typeface="Courier"/>
              </a:rPr>
              <a:t>0x02</a:t>
            </a:r>
          </a:p>
          <a:p>
            <a:r>
              <a:rPr lang="en-US" sz="1600" dirty="0" smtClean="0">
                <a:latin typeface="Courier"/>
                <a:cs typeface="Courier"/>
              </a:rPr>
              <a:t>0x03</a:t>
            </a:r>
          </a:p>
          <a:p>
            <a:r>
              <a:rPr lang="en-US" sz="1600" dirty="0" smtClean="0">
                <a:latin typeface="Courier"/>
                <a:cs typeface="Courier"/>
              </a:rPr>
              <a:t>0x04</a:t>
            </a:r>
            <a:endParaRPr lang="en-US" sz="1600" dirty="0">
              <a:latin typeface="Courier"/>
              <a:cs typeface="Courier"/>
            </a:endParaRPr>
          </a:p>
        </p:txBody>
      </p:sp>
    </p:spTree>
    <p:extLst>
      <p:ext uri="{BB962C8B-B14F-4D97-AF65-F5344CB8AC3E}">
        <p14:creationId xmlns:p14="http://schemas.microsoft.com/office/powerpoint/2010/main" val="2631469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38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438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866" grpId="0" animBg="1"/>
      <p:bldP spid="843869" grpId="0" animBg="1"/>
      <p:bldP spid="2"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r>
              <a:rPr lang="en-US" sz="3200" dirty="0">
                <a:ea typeface="ＭＳ Ｐゴシック" charset="0"/>
                <a:cs typeface="Arial"/>
              </a:rPr>
              <a:t>Example 1: Saving &amp; Restoring Registers</a:t>
            </a:r>
          </a:p>
        </p:txBody>
      </p:sp>
      <p:sp>
        <p:nvSpPr>
          <p:cNvPr id="31746" name="Rectangle 3"/>
          <p:cNvSpPr>
            <a:spLocks noGrp="1" noChangeArrowheads="1"/>
          </p:cNvSpPr>
          <p:nvPr>
            <p:ph type="body" idx="1"/>
          </p:nvPr>
        </p:nvSpPr>
        <p:spPr/>
        <p:txBody>
          <a:bodyPr/>
          <a:lstStyle/>
          <a:p>
            <a:r>
              <a:rPr lang="en-US" dirty="0">
                <a:latin typeface="Times New Roman" charset="0"/>
                <a:ea typeface="ＭＳ Ｐゴシック" charset="0"/>
                <a:cs typeface="ＭＳ Ｐゴシック" charset="0"/>
              </a:rPr>
              <a:t>Here</a:t>
            </a:r>
            <a:r>
              <a:rPr lang="ja-JP" altLang="en-US" dirty="0">
                <a:latin typeface="Times New Roman" charset="0"/>
                <a:ea typeface="ＭＳ Ｐゴシック" charset="0"/>
                <a:cs typeface="ＭＳ Ｐゴシック" charset="0"/>
              </a:rPr>
              <a:t>’</a:t>
            </a:r>
            <a:r>
              <a:rPr lang="en-US" altLang="ja-JP" dirty="0">
                <a:latin typeface="Times New Roman" charset="0"/>
                <a:ea typeface="ＭＳ Ｐゴシック" charset="0"/>
                <a:cs typeface="ＭＳ Ｐゴシック" charset="0"/>
              </a:rPr>
              <a:t>s what we want to accomplish</a:t>
            </a:r>
          </a:p>
          <a:p>
            <a:pPr lvl="1"/>
            <a:r>
              <a:rPr lang="en-US" dirty="0">
                <a:latin typeface="Times New Roman" charset="0"/>
                <a:ea typeface="ＭＳ Ｐゴシック" charset="0"/>
              </a:rPr>
              <a:t>Save the contents of registers </a:t>
            </a:r>
            <a:r>
              <a:rPr lang="en-US" dirty="0">
                <a:latin typeface="Courier New" charset="0"/>
                <a:ea typeface="ＭＳ Ｐゴシック" charset="0"/>
              </a:rPr>
              <a:t>r1</a:t>
            </a:r>
            <a:r>
              <a:rPr lang="en-US" dirty="0">
                <a:latin typeface="Times New Roman" charset="0"/>
                <a:ea typeface="ＭＳ Ｐゴシック" charset="0"/>
              </a:rPr>
              <a:t>, </a:t>
            </a:r>
            <a:r>
              <a:rPr lang="en-US" dirty="0">
                <a:latin typeface="Courier New" charset="0"/>
                <a:ea typeface="ＭＳ Ｐゴシック" charset="0"/>
              </a:rPr>
              <a:t>r2</a:t>
            </a:r>
            <a:r>
              <a:rPr lang="en-US" dirty="0">
                <a:latin typeface="Times New Roman" charset="0"/>
                <a:ea typeface="ＭＳ Ｐゴシック" charset="0"/>
              </a:rPr>
              <a:t> and </a:t>
            </a:r>
            <a:r>
              <a:rPr lang="en-US" dirty="0">
                <a:latin typeface="Courier New" charset="0"/>
                <a:ea typeface="ＭＳ Ｐゴシック" charset="0"/>
              </a:rPr>
              <a:t>r3</a:t>
            </a:r>
            <a:r>
              <a:rPr lang="en-US" dirty="0">
                <a:latin typeface="Times New Roman" charset="0"/>
                <a:ea typeface="ＭＳ Ｐゴシック" charset="0"/>
              </a:rPr>
              <a:t> to memory</a:t>
            </a:r>
          </a:p>
          <a:p>
            <a:pPr lvl="1"/>
            <a:r>
              <a:rPr lang="en-US" dirty="0">
                <a:latin typeface="Times New Roman" charset="0"/>
                <a:ea typeface="ＭＳ Ｐゴシック" charset="0"/>
              </a:rPr>
              <a:t>Mess with the contents of registers </a:t>
            </a:r>
            <a:r>
              <a:rPr lang="en-US" dirty="0">
                <a:latin typeface="Courier New" charset="0"/>
                <a:ea typeface="ＭＳ Ｐゴシック" charset="0"/>
              </a:rPr>
              <a:t>r1</a:t>
            </a:r>
            <a:r>
              <a:rPr lang="en-US" dirty="0">
                <a:latin typeface="Times New Roman" charset="0"/>
                <a:ea typeface="ＭＳ Ｐゴシック" charset="0"/>
              </a:rPr>
              <a:t>, </a:t>
            </a:r>
            <a:r>
              <a:rPr lang="en-US" dirty="0">
                <a:latin typeface="Courier New" charset="0"/>
                <a:ea typeface="ＭＳ Ｐゴシック" charset="0"/>
              </a:rPr>
              <a:t>r2</a:t>
            </a:r>
            <a:r>
              <a:rPr lang="en-US" dirty="0">
                <a:latin typeface="Times New Roman" charset="0"/>
                <a:ea typeface="ＭＳ Ｐゴシック" charset="0"/>
              </a:rPr>
              <a:t> and </a:t>
            </a:r>
            <a:r>
              <a:rPr lang="en-US" dirty="0">
                <a:latin typeface="Courier New" charset="0"/>
                <a:ea typeface="ＭＳ Ｐゴシック" charset="0"/>
              </a:rPr>
              <a:t>r3</a:t>
            </a:r>
          </a:p>
          <a:p>
            <a:pPr lvl="1"/>
            <a:r>
              <a:rPr lang="en-US" dirty="0">
                <a:latin typeface="Times New Roman" charset="0"/>
                <a:ea typeface="ＭＳ Ｐゴシック" charset="0"/>
              </a:rPr>
              <a:t>Restore the original contents of </a:t>
            </a:r>
            <a:r>
              <a:rPr lang="en-US" dirty="0">
                <a:latin typeface="Courier New" charset="0"/>
                <a:ea typeface="ＭＳ Ｐゴシック" charset="0"/>
              </a:rPr>
              <a:t>r1</a:t>
            </a:r>
            <a:r>
              <a:rPr lang="en-US" dirty="0">
                <a:latin typeface="Times New Roman" charset="0"/>
                <a:ea typeface="ＭＳ Ｐゴシック" charset="0"/>
              </a:rPr>
              <a:t>, </a:t>
            </a:r>
            <a:r>
              <a:rPr lang="en-US" dirty="0">
                <a:latin typeface="Courier New" charset="0"/>
                <a:ea typeface="ＭＳ Ｐゴシック" charset="0"/>
              </a:rPr>
              <a:t>r2</a:t>
            </a:r>
            <a:r>
              <a:rPr lang="en-US" dirty="0">
                <a:latin typeface="Times New Roman" charset="0"/>
                <a:ea typeface="ＭＳ Ｐゴシック" charset="0"/>
              </a:rPr>
              <a:t> and </a:t>
            </a:r>
            <a:r>
              <a:rPr lang="en-US" dirty="0">
                <a:latin typeface="Courier New" charset="0"/>
                <a:ea typeface="ＭＳ Ｐゴシック" charset="0"/>
              </a:rPr>
              <a:t>r3</a:t>
            </a:r>
            <a:r>
              <a:rPr lang="en-US" dirty="0">
                <a:latin typeface="Times New Roman" charset="0"/>
                <a:ea typeface="ＭＳ Ｐゴシック" charset="0"/>
              </a:rPr>
              <a:t> from memory &amp; restore </a:t>
            </a:r>
            <a:r>
              <a:rPr lang="en-US" dirty="0">
                <a:latin typeface="Courier New" charset="0"/>
                <a:ea typeface="ＭＳ Ｐゴシック" charset="0"/>
              </a:rPr>
              <a:t>r0</a:t>
            </a:r>
          </a:p>
          <a:p>
            <a:endParaRPr lang="en-US" dirty="0">
              <a:latin typeface="Courier New"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
        <p:nvSpPr>
          <p:cNvPr id="31747" name="Rectangle 4"/>
          <p:cNvSpPr>
            <a:spLocks noChangeArrowheads="1"/>
          </p:cNvSpPr>
          <p:nvPr/>
        </p:nvSpPr>
        <p:spPr bwMode="auto">
          <a:xfrm>
            <a:off x="0" y="2886075"/>
            <a:ext cx="4367213" cy="397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sz="1600"/>
              <a:t>PRE   	</a:t>
            </a:r>
            <a:r>
              <a:rPr lang="en-US" sz="1600">
                <a:latin typeface="Courier New" charset="0"/>
              </a:rPr>
              <a:t>r0 = 0x00009000</a:t>
            </a:r>
          </a:p>
          <a:p>
            <a:pPr marL="342900" indent="-342900">
              <a:buFont typeface="Wingdings" charset="0"/>
              <a:buNone/>
            </a:pPr>
            <a:r>
              <a:rPr lang="en-US" sz="1600">
                <a:latin typeface="Courier New" charset="0"/>
              </a:rPr>
              <a:t>		r1 = 0x09</a:t>
            </a:r>
          </a:p>
          <a:p>
            <a:pPr marL="342900" indent="-342900">
              <a:buFont typeface="Wingdings" charset="0"/>
              <a:buNone/>
            </a:pPr>
            <a:r>
              <a:rPr lang="en-US" sz="1600">
                <a:latin typeface="Courier New" charset="0"/>
              </a:rPr>
              <a:t>		r2 = 0x08 </a:t>
            </a:r>
          </a:p>
          <a:p>
            <a:pPr marL="342900" indent="-342900">
              <a:buFont typeface="Wingdings" charset="0"/>
              <a:buNone/>
            </a:pPr>
            <a:r>
              <a:rPr lang="en-US" sz="1600">
                <a:latin typeface="Courier New" charset="0"/>
              </a:rPr>
              <a:t>		r3 = 0x07</a:t>
            </a:r>
          </a:p>
          <a:p>
            <a:pPr marL="342900" indent="-342900">
              <a:buFont typeface="Wingdings" charset="0"/>
              <a:buNone/>
            </a:pPr>
            <a:r>
              <a:rPr lang="en-US" sz="1600">
                <a:latin typeface="Courier New" charset="0"/>
              </a:rPr>
              <a:t>		</a:t>
            </a:r>
          </a:p>
          <a:p>
            <a:pPr marL="342900" indent="-342900">
              <a:buFont typeface="Wingdings" charset="0"/>
              <a:buNone/>
            </a:pPr>
            <a:r>
              <a:rPr lang="en-US" sz="1600" i="1"/>
              <a:t>; store contents to memory</a:t>
            </a:r>
          </a:p>
          <a:p>
            <a:pPr marL="342900" indent="-342900">
              <a:buFont typeface="Wingdings" charset="0"/>
              <a:buNone/>
            </a:pPr>
            <a:r>
              <a:rPr lang="en-US" sz="1600">
                <a:latin typeface="Courier New" charset="0"/>
              </a:rPr>
              <a:t>STMIB r0!, {r1-r3}</a:t>
            </a:r>
          </a:p>
          <a:p>
            <a:pPr marL="342900" indent="-342900">
              <a:buFont typeface="Wingdings" charset="0"/>
              <a:buNone/>
            </a:pPr>
            <a:r>
              <a:rPr lang="en-US" sz="1600" i="1"/>
              <a:t>; mess with registers r1, r2, r3</a:t>
            </a:r>
          </a:p>
          <a:p>
            <a:pPr marL="342900" indent="-342900">
              <a:buFont typeface="Wingdings" charset="0"/>
              <a:buNone/>
            </a:pPr>
            <a:r>
              <a:rPr lang="en-US" sz="1600">
                <a:latin typeface="Courier New" charset="0"/>
              </a:rPr>
              <a:t>MOV r1, #1</a:t>
            </a:r>
          </a:p>
          <a:p>
            <a:pPr marL="342900" indent="-342900">
              <a:buFont typeface="Wingdings" charset="0"/>
              <a:buNone/>
            </a:pPr>
            <a:r>
              <a:rPr lang="en-US" sz="1600">
                <a:latin typeface="Courier New" charset="0"/>
              </a:rPr>
              <a:t>MOV r2, #2</a:t>
            </a:r>
          </a:p>
          <a:p>
            <a:pPr marL="342900" indent="-342900">
              <a:buFont typeface="Wingdings" charset="0"/>
              <a:buNone/>
            </a:pPr>
            <a:r>
              <a:rPr lang="en-US" sz="1600">
                <a:latin typeface="Courier New" charset="0"/>
              </a:rPr>
              <a:t>MOV r3, #3</a:t>
            </a:r>
          </a:p>
          <a:p>
            <a:pPr marL="342900" indent="-342900">
              <a:buFont typeface="Wingdings" charset="0"/>
              <a:buNone/>
            </a:pPr>
            <a:r>
              <a:rPr lang="en-US" sz="1600" i="1"/>
              <a:t>; restore original r1, r2, r3</a:t>
            </a:r>
          </a:p>
          <a:p>
            <a:pPr marL="342900" indent="-342900">
              <a:buFont typeface="Wingdings" charset="0"/>
              <a:buNone/>
            </a:pPr>
            <a:r>
              <a:rPr lang="en-US" sz="1600">
                <a:latin typeface="Courier New" charset="0"/>
              </a:rPr>
              <a:t>LDMDA r0!, {r1-r3}</a:t>
            </a:r>
          </a:p>
        </p:txBody>
      </p:sp>
      <p:graphicFrame>
        <p:nvGraphicFramePr>
          <p:cNvPr id="846881" name="Group 33"/>
          <p:cNvGraphicFramePr>
            <a:graphicFrameLocks noGrp="1"/>
          </p:cNvGraphicFramePr>
          <p:nvPr/>
        </p:nvGraphicFramePr>
        <p:xfrm>
          <a:off x="5391150" y="3384550"/>
          <a:ext cx="2952750" cy="1473200"/>
        </p:xfrm>
        <a:graphic>
          <a:graphicData uri="http://schemas.openxmlformats.org/drawingml/2006/table">
            <a:tbl>
              <a:tblPr/>
              <a:tblGrid>
                <a:gridCol w="1990725"/>
                <a:gridCol w="962025"/>
              </a:tblGrid>
              <a:tr h="369692">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0x0000900c</a:t>
                      </a: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endParaRPr kumimoji="0" lang="en-US" sz="1800" b="0" i="0" u="none" strike="noStrike" cap="none" normalizeH="0" baseline="0" dirty="0">
                        <a:ln>
                          <a:noFill/>
                        </a:ln>
                        <a:solidFill>
                          <a:srgbClr val="000000"/>
                        </a:solidFill>
                        <a:effectLst/>
                        <a:latin typeface="Courier New"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9692">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0x00009008</a:t>
                      </a: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endParaRPr kumimoji="0" lang="en-US" sz="1800" b="0" i="0" u="none" strike="noStrike" cap="none" normalizeH="0" baseline="0" dirty="0">
                        <a:ln>
                          <a:noFill/>
                        </a:ln>
                        <a:solidFill>
                          <a:srgbClr val="000000"/>
                        </a:solidFill>
                        <a:effectLst/>
                        <a:latin typeface="Courier New"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8106">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0x00009004</a:t>
                      </a: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endParaRPr kumimoji="0" lang="en-US" sz="1800" b="0" i="0" u="none" strike="noStrike" cap="none" normalizeH="0" baseline="0" dirty="0">
                        <a:ln>
                          <a:noFill/>
                        </a:ln>
                        <a:solidFill>
                          <a:srgbClr val="000000"/>
                        </a:solidFill>
                        <a:effectLst/>
                        <a:latin typeface="Courier New"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5709">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0x00009000</a:t>
                      </a: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endParaRPr kumimoji="0" lang="en-US" sz="1800" b="0" i="0" u="none" strike="noStrike" cap="none" normalizeH="0" baseline="0" dirty="0">
                        <a:ln>
                          <a:noFill/>
                        </a:ln>
                        <a:solidFill>
                          <a:srgbClr val="000000"/>
                        </a:solidFill>
                        <a:effectLst/>
                        <a:latin typeface="Courier New"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31765" name="Line 28"/>
          <p:cNvSpPr>
            <a:spLocks noChangeShapeType="1"/>
          </p:cNvSpPr>
          <p:nvPr/>
        </p:nvSpPr>
        <p:spPr bwMode="auto">
          <a:xfrm>
            <a:off x="4938713" y="4718050"/>
            <a:ext cx="51276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1766" name="Text Box 29"/>
          <p:cNvSpPr txBox="1">
            <a:spLocks noChangeArrowheads="1"/>
          </p:cNvSpPr>
          <p:nvPr/>
        </p:nvSpPr>
        <p:spPr bwMode="auto">
          <a:xfrm>
            <a:off x="3848100" y="4335463"/>
            <a:ext cx="11398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r" eaLnBrk="1" hangingPunct="1">
              <a:lnSpc>
                <a:spcPct val="80000"/>
              </a:lnSpc>
              <a:spcBef>
                <a:spcPct val="0"/>
              </a:spcBef>
              <a:buFontTx/>
              <a:buNone/>
            </a:pPr>
            <a:r>
              <a:rPr lang="en-US">
                <a:solidFill>
                  <a:srgbClr val="0000FF"/>
                </a:solidFill>
                <a:latin typeface="Courier New" charset="0"/>
              </a:rPr>
              <a:t>r0</a:t>
            </a:r>
          </a:p>
          <a:p>
            <a:pPr algn="r" eaLnBrk="1" hangingPunct="1">
              <a:lnSpc>
                <a:spcPct val="80000"/>
              </a:lnSpc>
              <a:spcBef>
                <a:spcPct val="0"/>
              </a:spcBef>
              <a:buFontTx/>
              <a:buNone/>
            </a:pPr>
            <a:r>
              <a:rPr lang="en-US">
                <a:solidFill>
                  <a:srgbClr val="0000FF"/>
                </a:solidFill>
              </a:rPr>
              <a:t>(original)</a:t>
            </a:r>
          </a:p>
        </p:txBody>
      </p:sp>
      <p:sp>
        <p:nvSpPr>
          <p:cNvPr id="31767" name="Line 34"/>
          <p:cNvSpPr>
            <a:spLocks noChangeShapeType="1"/>
          </p:cNvSpPr>
          <p:nvPr/>
        </p:nvSpPr>
        <p:spPr bwMode="auto">
          <a:xfrm flipV="1">
            <a:off x="8566150" y="3282950"/>
            <a:ext cx="15875" cy="1652588"/>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1768" name="Text Box 36"/>
          <p:cNvSpPr txBox="1">
            <a:spLocks noChangeArrowheads="1"/>
          </p:cNvSpPr>
          <p:nvPr/>
        </p:nvSpPr>
        <p:spPr bwMode="auto">
          <a:xfrm>
            <a:off x="3475038" y="5570538"/>
            <a:ext cx="3851275" cy="1006475"/>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60325" indent="-60325"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spcBef>
                <a:spcPct val="50000"/>
              </a:spcBef>
              <a:buFontTx/>
              <a:buNone/>
            </a:pPr>
            <a:r>
              <a:rPr lang="en-US" i="1" dirty="0">
                <a:solidFill>
                  <a:schemeClr val="accent1"/>
                </a:solidFill>
              </a:rPr>
              <a:t>ARM convention</a:t>
            </a:r>
            <a:r>
              <a:rPr lang="en-US" dirty="0">
                <a:solidFill>
                  <a:schemeClr val="accent1"/>
                </a:solidFill>
              </a:rPr>
              <a:t>: Highest memory location maps to highest numbered register</a:t>
            </a:r>
          </a:p>
        </p:txBody>
      </p:sp>
      <p:sp>
        <p:nvSpPr>
          <p:cNvPr id="31769" name="Line 37"/>
          <p:cNvSpPr>
            <a:spLocks noChangeShapeType="1"/>
          </p:cNvSpPr>
          <p:nvPr/>
        </p:nvSpPr>
        <p:spPr bwMode="auto">
          <a:xfrm flipH="1" flipV="1">
            <a:off x="2465377" y="6039274"/>
            <a:ext cx="993785" cy="4972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 name="TextBox 1"/>
          <p:cNvSpPr txBox="1"/>
          <p:nvPr/>
        </p:nvSpPr>
        <p:spPr>
          <a:xfrm>
            <a:off x="7458392" y="3399427"/>
            <a:ext cx="800319" cy="1102866"/>
          </a:xfrm>
          <a:prstGeom prst="rect">
            <a:avLst/>
          </a:prstGeom>
          <a:noFill/>
        </p:spPr>
        <p:txBody>
          <a:bodyPr wrap="none" rtlCol="0">
            <a:spAutoFit/>
          </a:bodyPr>
          <a:lstStyle/>
          <a:p>
            <a:pPr>
              <a:lnSpc>
                <a:spcPct val="110000"/>
              </a:lnSpc>
            </a:pPr>
            <a:r>
              <a:rPr lang="en-US" sz="2000" dirty="0" smtClean="0">
                <a:latin typeface="Courier"/>
                <a:cs typeface="Courier"/>
              </a:rPr>
              <a:t>0x07</a:t>
            </a:r>
          </a:p>
          <a:p>
            <a:pPr>
              <a:lnSpc>
                <a:spcPct val="110000"/>
              </a:lnSpc>
            </a:pPr>
            <a:r>
              <a:rPr lang="en-US" sz="2000" dirty="0" smtClean="0">
                <a:latin typeface="Courier"/>
                <a:cs typeface="Courier"/>
              </a:rPr>
              <a:t>0x08</a:t>
            </a:r>
          </a:p>
          <a:p>
            <a:pPr>
              <a:lnSpc>
                <a:spcPct val="110000"/>
              </a:lnSpc>
            </a:pPr>
            <a:r>
              <a:rPr lang="en-US" sz="2000" dirty="0" smtClean="0">
                <a:latin typeface="Courier"/>
                <a:cs typeface="Courier"/>
              </a:rPr>
              <a:t>0x09</a:t>
            </a:r>
            <a:endParaRPr lang="en-US" sz="2000" dirty="0">
              <a:latin typeface="Courier"/>
              <a:cs typeface="Courier"/>
            </a:endParaRPr>
          </a:p>
        </p:txBody>
      </p:sp>
    </p:spTree>
    <p:extLst>
      <p:ext uri="{BB962C8B-B14F-4D97-AF65-F5344CB8AC3E}">
        <p14:creationId xmlns:p14="http://schemas.microsoft.com/office/powerpoint/2010/main" val="2144548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en-US" dirty="0">
                <a:ea typeface="ＭＳ Ｐゴシック" charset="0"/>
                <a:cs typeface="Arial"/>
              </a:rPr>
              <a:t>Example 1: Block Copying</a:t>
            </a:r>
          </a:p>
        </p:txBody>
      </p:sp>
      <p:sp>
        <p:nvSpPr>
          <p:cNvPr id="33794" name="Rectangle 3"/>
          <p:cNvSpPr>
            <a:spLocks noGrp="1" noChangeArrowheads="1"/>
          </p:cNvSpPr>
          <p:nvPr>
            <p:ph type="body" idx="1"/>
          </p:nvPr>
        </p:nvSpPr>
        <p:spPr/>
        <p:txBody>
          <a:bodyPr/>
          <a:lstStyle/>
          <a:p>
            <a:r>
              <a:rPr lang="en-US">
                <a:latin typeface="Times New Roman" charset="0"/>
                <a:ea typeface="ＭＳ Ｐゴシック" charset="0"/>
                <a:cs typeface="ＭＳ Ｐゴシック" charset="0"/>
              </a:rPr>
              <a:t>Here</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s what we want to accomplish</a:t>
            </a:r>
          </a:p>
          <a:p>
            <a:pPr lvl="1"/>
            <a:r>
              <a:rPr lang="en-US">
                <a:latin typeface="Times New Roman" charset="0"/>
                <a:ea typeface="ＭＳ Ｐゴシック" charset="0"/>
              </a:rPr>
              <a:t>Copy blocks of 32 bytes from a source address to a destination address</a:t>
            </a:r>
          </a:p>
          <a:p>
            <a:pPr lvl="1"/>
            <a:r>
              <a:rPr lang="en-US">
                <a:latin typeface="Courier New" charset="0"/>
                <a:ea typeface="ＭＳ Ｐゴシック" charset="0"/>
              </a:rPr>
              <a:t>r9</a:t>
            </a:r>
            <a:r>
              <a:rPr lang="en-US">
                <a:latin typeface="Times New Roman" charset="0"/>
                <a:ea typeface="ＭＳ Ｐゴシック" charset="0"/>
              </a:rPr>
              <a:t> points to the start of the source data</a:t>
            </a:r>
            <a:endParaRPr lang="en-US">
              <a:latin typeface="Courier New" charset="0"/>
              <a:ea typeface="ＭＳ Ｐゴシック" charset="0"/>
            </a:endParaRPr>
          </a:p>
          <a:p>
            <a:pPr lvl="1"/>
            <a:r>
              <a:rPr lang="en-US">
                <a:latin typeface="Courier New" charset="0"/>
                <a:ea typeface="ＭＳ Ｐゴシック" charset="0"/>
              </a:rPr>
              <a:t>r10</a:t>
            </a:r>
            <a:r>
              <a:rPr lang="en-US">
                <a:latin typeface="Times New Roman" charset="0"/>
                <a:ea typeface="ＭＳ Ｐゴシック" charset="0"/>
              </a:rPr>
              <a:t> points to the start of the destination data</a:t>
            </a:r>
          </a:p>
          <a:p>
            <a:pPr lvl="1"/>
            <a:r>
              <a:rPr lang="en-US">
                <a:latin typeface="Courier New" charset="0"/>
                <a:ea typeface="ＭＳ Ｐゴシック" charset="0"/>
              </a:rPr>
              <a:t>r11</a:t>
            </a:r>
            <a:r>
              <a:rPr lang="en-US">
                <a:latin typeface="Times New Roman" charset="0"/>
                <a:ea typeface="ＭＳ Ｐゴシック" charset="0"/>
              </a:rPr>
              <a:t> points to the end of the source data</a:t>
            </a:r>
            <a:endParaRPr lang="en-US">
              <a:latin typeface="Courier New" charset="0"/>
              <a:ea typeface="ＭＳ Ｐゴシック" charset="0"/>
            </a:endParaRPr>
          </a:p>
          <a:p>
            <a:endParaRPr lang="en-US">
              <a:latin typeface="Courier New"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p:txBody>
      </p:sp>
      <p:sp>
        <p:nvSpPr>
          <p:cNvPr id="33795" name="Rectangle 4"/>
          <p:cNvSpPr>
            <a:spLocks noChangeArrowheads="1"/>
          </p:cNvSpPr>
          <p:nvPr/>
        </p:nvSpPr>
        <p:spPr bwMode="auto">
          <a:xfrm>
            <a:off x="1476375" y="3024630"/>
            <a:ext cx="6772275" cy="2690889"/>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sz="1800" dirty="0">
                <a:latin typeface="Courier New" charset="0"/>
              </a:rPr>
              <a:t>loop</a:t>
            </a:r>
          </a:p>
          <a:p>
            <a:pPr marL="342900" indent="-342900">
              <a:buFont typeface="Wingdings" charset="0"/>
              <a:buNone/>
            </a:pPr>
            <a:r>
              <a:rPr lang="en-US" sz="1800" dirty="0">
                <a:latin typeface="Courier New" charset="0"/>
              </a:rPr>
              <a:t>	</a:t>
            </a:r>
            <a:r>
              <a:rPr lang="en-US" sz="1800" i="1" dirty="0"/>
              <a:t>; load 32 bytes from source address and update </a:t>
            </a:r>
            <a:r>
              <a:rPr lang="en-US" sz="1800" i="1" dirty="0">
                <a:latin typeface="Courier New" charset="0"/>
              </a:rPr>
              <a:t>r9</a:t>
            </a:r>
            <a:r>
              <a:rPr lang="en-US" sz="1800" i="1" dirty="0"/>
              <a:t> pointer</a:t>
            </a:r>
          </a:p>
          <a:p>
            <a:pPr marL="342900" indent="-342900">
              <a:buFont typeface="Wingdings" charset="0"/>
              <a:buNone/>
            </a:pPr>
            <a:r>
              <a:rPr lang="en-US" sz="1800" dirty="0">
                <a:latin typeface="Courier New" charset="0"/>
              </a:rPr>
              <a:t>	LDMIA r9!, {r0-r7}</a:t>
            </a:r>
          </a:p>
          <a:p>
            <a:pPr marL="342900" indent="-342900">
              <a:buFont typeface="Wingdings" charset="0"/>
              <a:buNone/>
            </a:pPr>
            <a:r>
              <a:rPr lang="en-US" sz="1800" dirty="0"/>
              <a:t>	</a:t>
            </a:r>
            <a:r>
              <a:rPr lang="en-US" sz="1800" i="1" dirty="0"/>
              <a:t>; store 32 bytes to destination address and update </a:t>
            </a:r>
            <a:r>
              <a:rPr lang="en-US" sz="1800" i="1" dirty="0">
                <a:latin typeface="Courier New" charset="0"/>
              </a:rPr>
              <a:t>r10</a:t>
            </a:r>
            <a:r>
              <a:rPr lang="en-US" sz="1800" dirty="0"/>
              <a:t> </a:t>
            </a:r>
            <a:r>
              <a:rPr lang="en-US" sz="1800" i="1" dirty="0"/>
              <a:t>pointer</a:t>
            </a:r>
          </a:p>
          <a:p>
            <a:pPr marL="342900" indent="-342900">
              <a:buFont typeface="Wingdings" charset="0"/>
              <a:buNone/>
            </a:pPr>
            <a:r>
              <a:rPr lang="en-US" sz="1800" dirty="0">
                <a:latin typeface="Courier New" charset="0"/>
              </a:rPr>
              <a:t>	STMIA r10!, {r0-r7}</a:t>
            </a:r>
          </a:p>
          <a:p>
            <a:pPr marL="342900" indent="-342900">
              <a:buFont typeface="Wingdings" charset="0"/>
              <a:buNone/>
            </a:pPr>
            <a:r>
              <a:rPr lang="en-US" sz="1800" dirty="0">
                <a:latin typeface="Courier New" charset="0"/>
              </a:rPr>
              <a:t>	</a:t>
            </a:r>
            <a:r>
              <a:rPr lang="en-US" sz="1800" i="1" dirty="0"/>
              <a:t>; check if we are done with the entire block copy</a:t>
            </a:r>
          </a:p>
          <a:p>
            <a:pPr marL="342900" indent="-342900">
              <a:buFont typeface="Wingdings" charset="0"/>
              <a:buNone/>
            </a:pPr>
            <a:r>
              <a:rPr lang="en-US" sz="1800" dirty="0">
                <a:latin typeface="Courier New" charset="0"/>
              </a:rPr>
              <a:t>	CMP r9, r11</a:t>
            </a:r>
          </a:p>
          <a:p>
            <a:pPr marL="342900" indent="-342900">
              <a:buFont typeface="Wingdings" charset="0"/>
              <a:buNone/>
            </a:pPr>
            <a:r>
              <a:rPr lang="en-US" sz="1800" dirty="0">
                <a:latin typeface="Courier New" charset="0"/>
              </a:rPr>
              <a:t>	</a:t>
            </a:r>
            <a:r>
              <a:rPr lang="en-US" sz="1800" i="1" dirty="0"/>
              <a:t>; continue until done</a:t>
            </a:r>
          </a:p>
          <a:p>
            <a:pPr marL="342900" indent="-342900">
              <a:buFont typeface="Wingdings" charset="0"/>
              <a:buNone/>
            </a:pPr>
            <a:r>
              <a:rPr lang="en-US" sz="1800" dirty="0">
                <a:latin typeface="Courier New" charset="0"/>
              </a:rPr>
              <a:t>	BNE	loop</a:t>
            </a:r>
          </a:p>
        </p:txBody>
      </p:sp>
    </p:spTree>
    <p:extLst>
      <p:ext uri="{BB962C8B-B14F-4D97-AF65-F5344CB8AC3E}">
        <p14:creationId xmlns:p14="http://schemas.microsoft.com/office/powerpoint/2010/main" val="1867690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Kaboom</a:t>
            </a:r>
            <a:r>
              <a:rPr lang="en-US" dirty="0" smtClean="0"/>
              <a:t> Explained</a:t>
            </a:r>
            <a:r>
              <a:rPr lang="is-IS" dirty="0" smtClean="0"/>
              <a:t>…</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2</a:t>
            </a:fld>
            <a:endParaRPr lang="en-US"/>
          </a:p>
        </p:txBody>
      </p:sp>
      <p:pic>
        <p:nvPicPr>
          <p:cNvPr id="5" name="Picture 4"/>
          <p:cNvPicPr>
            <a:picLocks noChangeAspect="1"/>
          </p:cNvPicPr>
          <p:nvPr/>
        </p:nvPicPr>
        <p:blipFill rotWithShape="1">
          <a:blip r:embed="rId2"/>
          <a:srcRect t="56555" r="50976" b="3202"/>
          <a:stretch/>
        </p:blipFill>
        <p:spPr>
          <a:xfrm>
            <a:off x="210143" y="945931"/>
            <a:ext cx="7490067" cy="5283753"/>
          </a:xfrm>
          <a:prstGeom prst="rect">
            <a:avLst/>
          </a:prstGeom>
        </p:spPr>
      </p:pic>
      <p:sp>
        <p:nvSpPr>
          <p:cNvPr id="6" name="TextBox 5"/>
          <p:cNvSpPr txBox="1"/>
          <p:nvPr/>
        </p:nvSpPr>
        <p:spPr>
          <a:xfrm>
            <a:off x="5842000" y="4264527"/>
            <a:ext cx="2914316" cy="646331"/>
          </a:xfrm>
          <a:prstGeom prst="rect">
            <a:avLst/>
          </a:prstGeom>
          <a:noFill/>
        </p:spPr>
        <p:txBody>
          <a:bodyPr wrap="square" rtlCol="0">
            <a:spAutoFit/>
          </a:bodyPr>
          <a:lstStyle/>
          <a:p>
            <a:r>
              <a:rPr lang="en-US" dirty="0" smtClean="0">
                <a:solidFill>
                  <a:srgbClr val="FF0000"/>
                </a:solidFill>
              </a:rPr>
              <a:t>Power Switch</a:t>
            </a:r>
            <a:r>
              <a:rPr lang="is-IS" dirty="0" smtClean="0">
                <a:solidFill>
                  <a:srgbClr val="FF0000"/>
                </a:solidFill>
              </a:rPr>
              <a:t>…</a:t>
            </a:r>
          </a:p>
          <a:p>
            <a:r>
              <a:rPr lang="is-IS" dirty="0" smtClean="0">
                <a:solidFill>
                  <a:srgbClr val="FF0000"/>
                </a:solidFill>
              </a:rPr>
              <a:t>MIC94091 vs MIC94092</a:t>
            </a:r>
            <a:endParaRPr lang="en-US" dirty="0">
              <a:solidFill>
                <a:srgbClr val="FF0000"/>
              </a:solidFill>
            </a:endParaRPr>
          </a:p>
        </p:txBody>
      </p:sp>
      <p:cxnSp>
        <p:nvCxnSpPr>
          <p:cNvPr id="8" name="Straight Arrow Connector 7"/>
          <p:cNvCxnSpPr/>
          <p:nvPr/>
        </p:nvCxnSpPr>
        <p:spPr>
          <a:xfrm flipH="1" flipV="1">
            <a:off x="4745789" y="2072105"/>
            <a:ext cx="1671053" cy="2245895"/>
          </a:xfrm>
          <a:prstGeom prst="straightConnector1">
            <a:avLst/>
          </a:prstGeom>
          <a:ln>
            <a:solidFill>
              <a:schemeClr val="tx1">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9491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ea typeface="ＭＳ Ｐゴシック" charset="0"/>
                <a:cs typeface="Arial"/>
              </a:rPr>
              <a:t>Stack Operations</a:t>
            </a:r>
          </a:p>
        </p:txBody>
      </p:sp>
      <p:sp>
        <p:nvSpPr>
          <p:cNvPr id="35842" name="Rectangle 3"/>
          <p:cNvSpPr>
            <a:spLocks noGrp="1" noChangeArrowheads="1"/>
          </p:cNvSpPr>
          <p:nvPr>
            <p:ph type="body" idx="1"/>
          </p:nvPr>
        </p:nvSpPr>
        <p:spPr/>
        <p:txBody>
          <a:bodyPr/>
          <a:lstStyle/>
          <a:p>
            <a:r>
              <a:rPr lang="en-US">
                <a:latin typeface="Times New Roman" charset="0"/>
                <a:ea typeface="ＭＳ Ｐゴシック" charset="0"/>
                <a:cs typeface="ＭＳ Ｐゴシック" charset="0"/>
              </a:rPr>
              <a:t>ARM uses load-store-multiple instructions to accomplish stack operations</a:t>
            </a:r>
          </a:p>
          <a:p>
            <a:r>
              <a:rPr lang="en-US">
                <a:latin typeface="Times New Roman" charset="0"/>
                <a:ea typeface="ＭＳ Ｐゴシック" charset="0"/>
                <a:cs typeface="ＭＳ Ｐゴシック" charset="0"/>
              </a:rPr>
              <a:t>Pop (removing data from a stack) uses load-multiple</a:t>
            </a:r>
          </a:p>
          <a:p>
            <a:r>
              <a:rPr lang="en-US">
                <a:latin typeface="Times New Roman" charset="0"/>
                <a:ea typeface="ＭＳ Ｐゴシック" charset="0"/>
                <a:cs typeface="ＭＳ Ｐゴシック" charset="0"/>
              </a:rPr>
              <a:t>Push (placing data on a stack) uses store-multiple</a:t>
            </a:r>
          </a:p>
          <a:p>
            <a:r>
              <a:rPr lang="en-US">
                <a:latin typeface="Times New Roman" charset="0"/>
                <a:ea typeface="ＭＳ Ｐゴシック" charset="0"/>
                <a:cs typeface="ＭＳ Ｐゴシック" charset="0"/>
              </a:rPr>
              <a:t>Stacks are ascending or descending</a:t>
            </a:r>
          </a:p>
          <a:p>
            <a:pPr lvl="1"/>
            <a:r>
              <a:rPr lang="en-US">
                <a:latin typeface="Times New Roman" charset="0"/>
                <a:ea typeface="ＭＳ Ｐゴシック" charset="0"/>
              </a:rPr>
              <a:t>Ascending (A): Grow towards higher memory addresses</a:t>
            </a:r>
          </a:p>
          <a:p>
            <a:pPr lvl="1"/>
            <a:r>
              <a:rPr lang="en-US">
                <a:latin typeface="Times New Roman" charset="0"/>
                <a:ea typeface="ＭＳ Ｐゴシック" charset="0"/>
              </a:rPr>
              <a:t>Descending (D): Grow towards lower memory addresses</a:t>
            </a:r>
          </a:p>
          <a:p>
            <a:r>
              <a:rPr lang="en-US">
                <a:latin typeface="Times New Roman" charset="0"/>
                <a:ea typeface="ＭＳ Ｐゴシック" charset="0"/>
                <a:cs typeface="ＭＳ Ｐゴシック" charset="0"/>
              </a:rPr>
              <a:t>Stacks can be full or empty</a:t>
            </a:r>
          </a:p>
          <a:p>
            <a:pPr lvl="1"/>
            <a:r>
              <a:rPr lang="en-US">
                <a:latin typeface="Times New Roman" charset="0"/>
                <a:ea typeface="ＭＳ Ｐゴシック" charset="0"/>
              </a:rPr>
              <a:t>Full (F): Stack pointer </a:t>
            </a:r>
            <a:r>
              <a:rPr lang="en-US">
                <a:latin typeface="Courier New" charset="0"/>
                <a:ea typeface="ＭＳ Ｐゴシック" charset="0"/>
              </a:rPr>
              <a:t>sp</a:t>
            </a:r>
            <a:r>
              <a:rPr lang="en-US">
                <a:latin typeface="Times New Roman" charset="0"/>
                <a:ea typeface="ＭＳ Ｐゴシック" charset="0"/>
              </a:rPr>
              <a:t> points to the last used or full location </a:t>
            </a:r>
          </a:p>
          <a:p>
            <a:pPr lvl="1"/>
            <a:r>
              <a:rPr lang="en-US">
                <a:latin typeface="Times New Roman" charset="0"/>
                <a:ea typeface="ＭＳ Ｐゴシック" charset="0"/>
              </a:rPr>
              <a:t>Empty (E): Stack pointer </a:t>
            </a:r>
            <a:r>
              <a:rPr lang="en-US">
                <a:latin typeface="Courier New" charset="0"/>
                <a:ea typeface="ＭＳ Ｐゴシック" charset="0"/>
              </a:rPr>
              <a:t>sp</a:t>
            </a:r>
            <a:r>
              <a:rPr lang="en-US">
                <a:latin typeface="Times New Roman" charset="0"/>
                <a:ea typeface="ＭＳ Ｐゴシック" charset="0"/>
              </a:rPr>
              <a:t> points to the first unused or empty location</a:t>
            </a:r>
          </a:p>
          <a:p>
            <a:r>
              <a:rPr lang="en-US">
                <a:latin typeface="Times New Roman" charset="0"/>
                <a:ea typeface="ＭＳ Ｐゴシック" charset="0"/>
                <a:cs typeface="ＭＳ Ｐゴシック" charset="0"/>
              </a:rPr>
              <a:t>Four possible variants</a:t>
            </a:r>
          </a:p>
          <a:p>
            <a:pPr lvl="1"/>
            <a:r>
              <a:rPr lang="en-US">
                <a:latin typeface="Times New Roman" charset="0"/>
                <a:ea typeface="ＭＳ Ｐゴシック" charset="0"/>
              </a:rPr>
              <a:t>Full ascending (FA) – </a:t>
            </a:r>
            <a:r>
              <a:rPr lang="en-US">
                <a:latin typeface="Courier New" charset="0"/>
                <a:ea typeface="ＭＳ Ｐゴシック" charset="0"/>
              </a:rPr>
              <a:t>LDMFA</a:t>
            </a:r>
            <a:r>
              <a:rPr lang="en-US">
                <a:latin typeface="Times New Roman" charset="0"/>
                <a:ea typeface="ＭＳ Ｐゴシック" charset="0"/>
              </a:rPr>
              <a:t> &amp; </a:t>
            </a:r>
            <a:r>
              <a:rPr lang="en-US">
                <a:latin typeface="Courier New" charset="0"/>
                <a:ea typeface="ＭＳ Ｐゴシック" charset="0"/>
              </a:rPr>
              <a:t>STMFA</a:t>
            </a:r>
          </a:p>
          <a:p>
            <a:pPr lvl="1"/>
            <a:r>
              <a:rPr lang="en-US">
                <a:latin typeface="Times New Roman" charset="0"/>
                <a:ea typeface="ＭＳ Ｐゴシック" charset="0"/>
              </a:rPr>
              <a:t>Full descending (FD) – </a:t>
            </a:r>
            <a:r>
              <a:rPr lang="en-US">
                <a:latin typeface="Courier New" charset="0"/>
                <a:ea typeface="ＭＳ Ｐゴシック" charset="0"/>
              </a:rPr>
              <a:t>LDMFD</a:t>
            </a:r>
            <a:r>
              <a:rPr lang="en-US">
                <a:latin typeface="Times New Roman" charset="0"/>
                <a:ea typeface="ＭＳ Ｐゴシック" charset="0"/>
              </a:rPr>
              <a:t> &amp; </a:t>
            </a:r>
            <a:r>
              <a:rPr lang="en-US">
                <a:latin typeface="Courier New" charset="0"/>
                <a:ea typeface="ＭＳ Ｐゴシック" charset="0"/>
              </a:rPr>
              <a:t>STMFD</a:t>
            </a:r>
          </a:p>
          <a:p>
            <a:pPr lvl="1"/>
            <a:r>
              <a:rPr lang="en-US">
                <a:latin typeface="Times New Roman" charset="0"/>
                <a:ea typeface="ＭＳ Ｐゴシック" charset="0"/>
              </a:rPr>
              <a:t>Empty ascending (EA) – </a:t>
            </a:r>
            <a:r>
              <a:rPr lang="en-US">
                <a:latin typeface="Courier New" charset="0"/>
                <a:ea typeface="ＭＳ Ｐゴシック" charset="0"/>
              </a:rPr>
              <a:t>LDMEA</a:t>
            </a:r>
            <a:r>
              <a:rPr lang="en-US">
                <a:latin typeface="Times New Roman" charset="0"/>
                <a:ea typeface="ＭＳ Ｐゴシック" charset="0"/>
              </a:rPr>
              <a:t> &amp; </a:t>
            </a:r>
            <a:r>
              <a:rPr lang="en-US">
                <a:latin typeface="Courier New" charset="0"/>
                <a:ea typeface="ＭＳ Ｐゴシック" charset="0"/>
              </a:rPr>
              <a:t>STMEA</a:t>
            </a:r>
          </a:p>
          <a:p>
            <a:pPr lvl="1"/>
            <a:r>
              <a:rPr lang="en-US">
                <a:latin typeface="Times New Roman" charset="0"/>
                <a:ea typeface="ＭＳ Ｐゴシック" charset="0"/>
              </a:rPr>
              <a:t>Empty descending (ED) – </a:t>
            </a:r>
            <a:r>
              <a:rPr lang="en-US">
                <a:latin typeface="Courier New" charset="0"/>
                <a:ea typeface="ＭＳ Ｐゴシック" charset="0"/>
              </a:rPr>
              <a:t>LDMED</a:t>
            </a:r>
            <a:r>
              <a:rPr lang="en-US">
                <a:latin typeface="Times New Roman" charset="0"/>
                <a:ea typeface="ＭＳ Ｐゴシック" charset="0"/>
              </a:rPr>
              <a:t> &amp; </a:t>
            </a:r>
            <a:r>
              <a:rPr lang="en-US">
                <a:latin typeface="Courier New" charset="0"/>
                <a:ea typeface="ＭＳ Ｐゴシック" charset="0"/>
              </a:rPr>
              <a:t>STMED</a:t>
            </a:r>
          </a:p>
          <a:p>
            <a:endParaRPr lang="en-US">
              <a:latin typeface="Times New Roman" charset="0"/>
              <a:ea typeface="ＭＳ Ｐゴシック" charset="0"/>
              <a:cs typeface="ＭＳ Ｐゴシック" charset="0"/>
            </a:endParaRPr>
          </a:p>
          <a:p>
            <a:pPr lvl="1"/>
            <a:endParaRPr lang="en-US">
              <a:latin typeface="Times New Roman" charset="0"/>
              <a:ea typeface="ＭＳ Ｐゴシック" charset="0"/>
            </a:endParaRPr>
          </a:p>
          <a:p>
            <a:pPr lvl="1"/>
            <a:endParaRPr lang="en-US">
              <a:latin typeface="Times New Roman" charset="0"/>
              <a:ea typeface="ＭＳ Ｐゴシック" charset="0"/>
            </a:endParaRPr>
          </a:p>
        </p:txBody>
      </p:sp>
    </p:spTree>
    <p:extLst>
      <p:ext uri="{BB962C8B-B14F-4D97-AF65-F5344CB8AC3E}">
        <p14:creationId xmlns:p14="http://schemas.microsoft.com/office/powerpoint/2010/main" val="2886548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ea typeface="ＭＳ Ｐゴシック" charset="0"/>
                <a:cs typeface="Arial"/>
              </a:rPr>
              <a:t>Stacks on the ARM</a:t>
            </a:r>
          </a:p>
        </p:txBody>
      </p:sp>
      <p:sp>
        <p:nvSpPr>
          <p:cNvPr id="37890" name="Rectangle 3"/>
          <p:cNvSpPr>
            <a:spLocks noGrp="1" noChangeArrowheads="1"/>
          </p:cNvSpPr>
          <p:nvPr>
            <p:ph type="body" idx="1"/>
          </p:nvPr>
        </p:nvSpPr>
        <p:spPr>
          <a:xfrm>
            <a:off x="63500" y="863600"/>
            <a:ext cx="6336522" cy="5689600"/>
          </a:xfrm>
        </p:spPr>
        <p:txBody>
          <a:bodyPr/>
          <a:lstStyle/>
          <a:p>
            <a:r>
              <a:rPr lang="en-US" dirty="0">
                <a:latin typeface="Times New Roman" charset="0"/>
                <a:ea typeface="ＭＳ Ｐゴシック" charset="0"/>
                <a:cs typeface="ＭＳ Ｐゴシック" charset="0"/>
              </a:rPr>
              <a:t>ARM has an ARM-Thumb Procedure Call Standard (ATPCS)</a:t>
            </a:r>
          </a:p>
          <a:p>
            <a:pPr lvl="1"/>
            <a:r>
              <a:rPr lang="en-US" dirty="0">
                <a:latin typeface="Times New Roman" charset="0"/>
                <a:ea typeface="ＭＳ Ｐゴシック" charset="0"/>
              </a:rPr>
              <a:t>Specifies how routines are called and how registers are allocated</a:t>
            </a:r>
          </a:p>
          <a:p>
            <a:r>
              <a:rPr lang="en-US" dirty="0">
                <a:latin typeface="Times New Roman" charset="0"/>
                <a:ea typeface="ＭＳ Ｐゴシック" charset="0"/>
                <a:cs typeface="ＭＳ Ｐゴシック" charset="0"/>
              </a:rPr>
              <a:t>Stacks according to ATPCS</a:t>
            </a:r>
          </a:p>
          <a:p>
            <a:pPr lvl="1"/>
            <a:r>
              <a:rPr lang="en-US" dirty="0">
                <a:solidFill>
                  <a:srgbClr val="0000FF"/>
                </a:solidFill>
                <a:latin typeface="Times New Roman" charset="0"/>
                <a:ea typeface="ＭＳ Ｐゴシック" charset="0"/>
              </a:rPr>
              <a:t>Full descending</a:t>
            </a:r>
          </a:p>
          <a:p>
            <a:r>
              <a:rPr lang="en-US" dirty="0">
                <a:latin typeface="Times New Roman" charset="0"/>
                <a:ea typeface="ＭＳ Ｐゴシック" charset="0"/>
                <a:cs typeface="ＭＳ Ｐゴシック" charset="0"/>
              </a:rPr>
              <a:t>What does this mean for you?</a:t>
            </a:r>
          </a:p>
          <a:p>
            <a:pPr lvl="1"/>
            <a:r>
              <a:rPr lang="en-US" dirty="0">
                <a:latin typeface="Times New Roman" charset="0"/>
                <a:ea typeface="ＭＳ Ｐゴシック" charset="0"/>
              </a:rPr>
              <a:t>Use </a:t>
            </a:r>
            <a:r>
              <a:rPr lang="en-US" dirty="0">
                <a:latin typeface="Courier New" charset="0"/>
                <a:ea typeface="ＭＳ Ｐゴシック" charset="0"/>
              </a:rPr>
              <a:t>STMFD</a:t>
            </a:r>
            <a:r>
              <a:rPr lang="en-US" dirty="0">
                <a:latin typeface="Times New Roman" charset="0"/>
                <a:ea typeface="ＭＳ Ｐゴシック" charset="0"/>
              </a:rPr>
              <a:t> to store registers on stack at procedure entry</a:t>
            </a:r>
          </a:p>
          <a:p>
            <a:pPr lvl="1"/>
            <a:r>
              <a:rPr lang="en-US" dirty="0">
                <a:latin typeface="Times New Roman" charset="0"/>
                <a:ea typeface="ＭＳ Ｐゴシック" charset="0"/>
              </a:rPr>
              <a:t>Use </a:t>
            </a:r>
            <a:r>
              <a:rPr lang="en-US" dirty="0">
                <a:latin typeface="Courier New" charset="0"/>
                <a:ea typeface="ＭＳ Ｐゴシック" charset="0"/>
              </a:rPr>
              <a:t>LDMFD</a:t>
            </a:r>
            <a:r>
              <a:rPr lang="en-US" dirty="0">
                <a:latin typeface="Times New Roman" charset="0"/>
                <a:ea typeface="ＭＳ Ｐゴシック" charset="0"/>
              </a:rPr>
              <a:t> to restore registers from stack at procedure exit  </a:t>
            </a:r>
          </a:p>
          <a:p>
            <a:r>
              <a:rPr lang="en-US" dirty="0">
                <a:latin typeface="Times New Roman" charset="0"/>
                <a:ea typeface="ＭＳ Ｐゴシック" charset="0"/>
                <a:cs typeface="ＭＳ Ｐゴシック" charset="0"/>
              </a:rPr>
              <a:t>What do these handy aliases actually represent? </a:t>
            </a:r>
          </a:p>
          <a:p>
            <a:pPr lvl="1"/>
            <a:r>
              <a:rPr lang="en-US" dirty="0">
                <a:latin typeface="Courier New" charset="0"/>
                <a:ea typeface="ＭＳ Ｐゴシック" charset="0"/>
              </a:rPr>
              <a:t>STMFD</a:t>
            </a:r>
            <a:r>
              <a:rPr lang="en-US" dirty="0">
                <a:latin typeface="Times New Roman" charset="0"/>
                <a:ea typeface="ＭＳ Ｐゴシック" charset="0"/>
              </a:rPr>
              <a:t> = </a:t>
            </a:r>
            <a:r>
              <a:rPr lang="en-US" dirty="0">
                <a:latin typeface="Courier New" charset="0"/>
                <a:ea typeface="ＭＳ Ｐゴシック" charset="0"/>
              </a:rPr>
              <a:t>STMDB</a:t>
            </a:r>
            <a:r>
              <a:rPr lang="en-US" dirty="0">
                <a:latin typeface="Times New Roman" charset="0"/>
                <a:ea typeface="ＭＳ Ｐゴシック" charset="0"/>
              </a:rPr>
              <a:t> (store-multiple-decrement-before)</a:t>
            </a:r>
          </a:p>
          <a:p>
            <a:pPr lvl="1"/>
            <a:r>
              <a:rPr lang="en-US" dirty="0">
                <a:latin typeface="Courier New" charset="0"/>
                <a:ea typeface="ＭＳ Ｐゴシック" charset="0"/>
              </a:rPr>
              <a:t>LDMFD</a:t>
            </a:r>
            <a:r>
              <a:rPr lang="en-US" dirty="0">
                <a:latin typeface="Times New Roman" charset="0"/>
                <a:ea typeface="ＭＳ Ｐゴシック" charset="0"/>
              </a:rPr>
              <a:t> = </a:t>
            </a:r>
            <a:r>
              <a:rPr lang="en-US" dirty="0">
                <a:latin typeface="Courier New" charset="0"/>
                <a:ea typeface="ＭＳ Ｐゴシック" charset="0"/>
              </a:rPr>
              <a:t>LDMIA</a:t>
            </a:r>
            <a:r>
              <a:rPr lang="en-US" dirty="0">
                <a:latin typeface="Times New Roman" charset="0"/>
                <a:ea typeface="ＭＳ Ｐゴシック" charset="0"/>
              </a:rPr>
              <a:t> (load-multiple-increment-after)</a:t>
            </a:r>
          </a:p>
          <a:p>
            <a:pPr lvl="1"/>
            <a:endParaRPr lang="en-US" dirty="0">
              <a:latin typeface="Times New Roman" charset="0"/>
              <a:ea typeface="ＭＳ Ｐゴシック" charset="0"/>
            </a:endParaRPr>
          </a:p>
          <a:p>
            <a:endParaRPr lang="en-US" dirty="0">
              <a:latin typeface="Times New Roman" charset="0"/>
              <a:ea typeface="ＭＳ Ｐゴシック" charset="0"/>
              <a:cs typeface="ＭＳ Ｐゴシック" charset="0"/>
            </a:endParaRPr>
          </a:p>
        </p:txBody>
      </p:sp>
      <p:pic>
        <p:nvPicPr>
          <p:cNvPr id="378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96" y="938729"/>
            <a:ext cx="2578419" cy="3246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25828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ea typeface="ＭＳ Ｐゴシック" charset="0"/>
                <a:cs typeface="Arial"/>
              </a:rPr>
              <a:t>Example</a:t>
            </a:r>
          </a:p>
        </p:txBody>
      </p:sp>
      <p:sp>
        <p:nvSpPr>
          <p:cNvPr id="39938" name="Rectangle 3"/>
          <p:cNvSpPr>
            <a:spLocks noChangeArrowheads="1"/>
          </p:cNvSpPr>
          <p:nvPr/>
        </p:nvSpPr>
        <p:spPr bwMode="auto">
          <a:xfrm>
            <a:off x="63500" y="863600"/>
            <a:ext cx="3211513" cy="2243138"/>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Wingdings" charset="0"/>
              <a:buNone/>
            </a:pPr>
            <a:r>
              <a:rPr lang="en-US" sz="1600"/>
              <a:t>PRE   	</a:t>
            </a:r>
            <a:r>
              <a:rPr lang="en-US" sz="1600">
                <a:latin typeface="Courier New" charset="0"/>
              </a:rPr>
              <a:t>r1 = 0x00000002</a:t>
            </a:r>
          </a:p>
          <a:p>
            <a:pPr marL="342900" indent="-342900">
              <a:buFont typeface="Wingdings" charset="0"/>
              <a:buNone/>
            </a:pPr>
            <a:r>
              <a:rPr lang="en-US" sz="1600">
                <a:latin typeface="Courier New" charset="0"/>
              </a:rPr>
              <a:t>		r4 = 0x00000003</a:t>
            </a:r>
          </a:p>
          <a:p>
            <a:pPr marL="342900" indent="-342900">
              <a:buFont typeface="Wingdings" charset="0"/>
              <a:buNone/>
            </a:pPr>
            <a:r>
              <a:rPr lang="en-US" sz="1600">
                <a:latin typeface="Courier New" charset="0"/>
              </a:rPr>
              <a:t>		sp = 0x00080014</a:t>
            </a:r>
          </a:p>
          <a:p>
            <a:pPr marL="342900" indent="-342900">
              <a:buFont typeface="Wingdings" charset="0"/>
              <a:buNone/>
            </a:pPr>
            <a:r>
              <a:rPr lang="en-US" sz="1600">
                <a:latin typeface="Courier New" charset="0"/>
              </a:rPr>
              <a:t>		</a:t>
            </a:r>
          </a:p>
          <a:p>
            <a:pPr marL="342900" indent="-342900">
              <a:buFont typeface="Wingdings" charset="0"/>
              <a:buNone/>
            </a:pPr>
            <a:endParaRPr lang="en-US" sz="1600">
              <a:latin typeface="Courier New" charset="0"/>
            </a:endParaRPr>
          </a:p>
          <a:p>
            <a:pPr marL="342900" indent="-342900">
              <a:buFont typeface="Wingdings" charset="0"/>
              <a:buNone/>
            </a:pPr>
            <a:r>
              <a:rPr lang="en-US" sz="1600">
                <a:latin typeface="Courier New" charset="0"/>
              </a:rPr>
              <a:t>STMFD	sp!, {r1, r4}</a:t>
            </a:r>
          </a:p>
        </p:txBody>
      </p:sp>
      <p:graphicFrame>
        <p:nvGraphicFramePr>
          <p:cNvPr id="859168" name="Group 32"/>
          <p:cNvGraphicFramePr>
            <a:graphicFrameLocks noGrp="1"/>
          </p:cNvGraphicFramePr>
          <p:nvPr/>
        </p:nvGraphicFramePr>
        <p:xfrm>
          <a:off x="5478463" y="1504950"/>
          <a:ext cx="2952750" cy="1471614"/>
        </p:xfrm>
        <a:graphic>
          <a:graphicData uri="http://schemas.openxmlformats.org/drawingml/2006/table">
            <a:tbl>
              <a:tblPr/>
              <a:tblGrid>
                <a:gridCol w="1990725"/>
                <a:gridCol w="962025"/>
              </a:tblGrid>
              <a:tr h="365839">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0x00080018</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0x05</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5839">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0x00080014</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0x04</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9968">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1" u="none" strike="noStrike" cap="none" normalizeH="0" baseline="0">
                          <a:ln>
                            <a:noFill/>
                          </a:ln>
                          <a:solidFill>
                            <a:srgbClr val="000000"/>
                          </a:solidFill>
                          <a:effectLst/>
                          <a:latin typeface="Times New Roman" charset="0"/>
                        </a:rPr>
                        <a:t>Empty</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9968">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0x0008000c</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1" u="none" strike="noStrike" cap="none" normalizeH="0" baseline="0">
                          <a:ln>
                            <a:noFill/>
                          </a:ln>
                          <a:solidFill>
                            <a:srgbClr val="000000"/>
                          </a:solidFill>
                          <a:effectLst/>
                          <a:latin typeface="Times New Roman" charset="0"/>
                        </a:rPr>
                        <a:t>Empty</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39956" name="Line 27"/>
          <p:cNvSpPr>
            <a:spLocks noChangeShapeType="1"/>
          </p:cNvSpPr>
          <p:nvPr/>
        </p:nvSpPr>
        <p:spPr bwMode="auto">
          <a:xfrm>
            <a:off x="4916488" y="2082800"/>
            <a:ext cx="51276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9957" name="Text Box 28"/>
          <p:cNvSpPr txBox="1">
            <a:spLocks noChangeArrowheads="1"/>
          </p:cNvSpPr>
          <p:nvPr/>
        </p:nvSpPr>
        <p:spPr bwMode="auto">
          <a:xfrm>
            <a:off x="3732213" y="1925638"/>
            <a:ext cx="11398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r" eaLnBrk="1" hangingPunct="1">
              <a:lnSpc>
                <a:spcPct val="80000"/>
              </a:lnSpc>
              <a:spcBef>
                <a:spcPct val="0"/>
              </a:spcBef>
              <a:buFontTx/>
              <a:buNone/>
            </a:pPr>
            <a:r>
              <a:rPr lang="en-US">
                <a:solidFill>
                  <a:srgbClr val="0000FF"/>
                </a:solidFill>
                <a:latin typeface="Courier New" charset="0"/>
              </a:rPr>
              <a:t>sp</a:t>
            </a:r>
          </a:p>
          <a:p>
            <a:pPr algn="r" eaLnBrk="1" hangingPunct="1">
              <a:lnSpc>
                <a:spcPct val="80000"/>
              </a:lnSpc>
              <a:spcBef>
                <a:spcPct val="0"/>
              </a:spcBef>
              <a:buFontTx/>
              <a:buNone/>
            </a:pPr>
            <a:r>
              <a:rPr lang="en-US">
                <a:solidFill>
                  <a:srgbClr val="0000FF"/>
                </a:solidFill>
              </a:rPr>
              <a:t>(original)</a:t>
            </a:r>
          </a:p>
        </p:txBody>
      </p:sp>
      <p:sp>
        <p:nvSpPr>
          <p:cNvPr id="39958" name="Line 31"/>
          <p:cNvSpPr>
            <a:spLocks noChangeShapeType="1"/>
          </p:cNvSpPr>
          <p:nvPr/>
        </p:nvSpPr>
        <p:spPr bwMode="auto">
          <a:xfrm flipV="1">
            <a:off x="8597900" y="1562100"/>
            <a:ext cx="12700" cy="1412875"/>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aphicFrame>
        <p:nvGraphicFramePr>
          <p:cNvPr id="859169" name="Group 33"/>
          <p:cNvGraphicFramePr>
            <a:graphicFrameLocks noGrp="1"/>
          </p:cNvGraphicFramePr>
          <p:nvPr/>
        </p:nvGraphicFramePr>
        <p:xfrm>
          <a:off x="3459163" y="4070350"/>
          <a:ext cx="2952750" cy="1471614"/>
        </p:xfrm>
        <a:graphic>
          <a:graphicData uri="http://schemas.openxmlformats.org/drawingml/2006/table">
            <a:tbl>
              <a:tblPr/>
              <a:tblGrid>
                <a:gridCol w="1990725"/>
                <a:gridCol w="962025"/>
              </a:tblGrid>
              <a:tr h="365839">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0x00080018</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0x05</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5839">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0x00080014</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0x04</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9968">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0x00080010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1" i="1" u="none" strike="noStrike" cap="none" normalizeH="0" baseline="0">
                          <a:ln>
                            <a:noFill/>
                          </a:ln>
                          <a:solidFill>
                            <a:srgbClr val="000000"/>
                          </a:solidFill>
                          <a:effectLst/>
                          <a:latin typeface="Times New Roman" charset="0"/>
                        </a:rPr>
                        <a:t>0x03</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69968">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0" i="0" u="none" strike="noStrike" cap="none" normalizeH="0" baseline="0">
                          <a:ln>
                            <a:noFill/>
                          </a:ln>
                          <a:solidFill>
                            <a:srgbClr val="000000"/>
                          </a:solidFill>
                          <a:effectLst/>
                          <a:latin typeface="Courier New" charset="0"/>
                        </a:rPr>
                        <a:t>0x0008000c</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rgbClr val="0000FF"/>
                        </a:buClr>
                        <a:buSzPct val="75000"/>
                        <a:buFont typeface="Wingdings" charset="2"/>
                        <a:buNone/>
                        <a:tabLst/>
                      </a:pPr>
                      <a:r>
                        <a:rPr kumimoji="0" lang="en-US" sz="1800" b="1" i="1" u="none" strike="noStrike" cap="none" normalizeH="0" baseline="0">
                          <a:ln>
                            <a:noFill/>
                          </a:ln>
                          <a:solidFill>
                            <a:srgbClr val="000000"/>
                          </a:solidFill>
                          <a:effectLst/>
                          <a:latin typeface="Times New Roman" charset="0"/>
                        </a:rPr>
                        <a:t>0x02</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859186" name="Line 50"/>
          <p:cNvSpPr>
            <a:spLocks noChangeShapeType="1"/>
          </p:cNvSpPr>
          <p:nvPr/>
        </p:nvSpPr>
        <p:spPr bwMode="auto">
          <a:xfrm>
            <a:off x="2897188" y="5384800"/>
            <a:ext cx="51276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859187" name="Text Box 51"/>
          <p:cNvSpPr txBox="1">
            <a:spLocks noChangeArrowheads="1"/>
          </p:cNvSpPr>
          <p:nvPr/>
        </p:nvSpPr>
        <p:spPr bwMode="auto">
          <a:xfrm>
            <a:off x="2008188" y="5227638"/>
            <a:ext cx="8445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r" eaLnBrk="1" hangingPunct="1">
              <a:lnSpc>
                <a:spcPct val="80000"/>
              </a:lnSpc>
              <a:spcBef>
                <a:spcPct val="0"/>
              </a:spcBef>
              <a:buFontTx/>
              <a:buNone/>
            </a:pPr>
            <a:r>
              <a:rPr lang="en-US" b="1">
                <a:solidFill>
                  <a:srgbClr val="0000FF"/>
                </a:solidFill>
                <a:latin typeface="Courier New" charset="0"/>
              </a:rPr>
              <a:t>sp</a:t>
            </a:r>
          </a:p>
          <a:p>
            <a:pPr algn="r" eaLnBrk="1" hangingPunct="1">
              <a:lnSpc>
                <a:spcPct val="80000"/>
              </a:lnSpc>
              <a:spcBef>
                <a:spcPct val="0"/>
              </a:spcBef>
              <a:buFontTx/>
              <a:buNone/>
            </a:pPr>
            <a:r>
              <a:rPr lang="en-US" b="1">
                <a:solidFill>
                  <a:srgbClr val="0000FF"/>
                </a:solidFill>
              </a:rPr>
              <a:t>(final)</a:t>
            </a:r>
          </a:p>
        </p:txBody>
      </p:sp>
      <p:sp>
        <p:nvSpPr>
          <p:cNvPr id="859188" name="Line 52"/>
          <p:cNvSpPr>
            <a:spLocks noChangeShapeType="1"/>
          </p:cNvSpPr>
          <p:nvPr/>
        </p:nvSpPr>
        <p:spPr bwMode="auto">
          <a:xfrm flipV="1">
            <a:off x="6578600" y="4127500"/>
            <a:ext cx="12700" cy="1412875"/>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1084132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591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91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91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9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86" grpId="0" animBg="1"/>
      <p:bldP spid="859187" grpId="0"/>
      <p:bldP spid="85918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smtClean="0">
                <a:ea typeface="ＭＳ Ｐゴシック" charset="0"/>
                <a:cs typeface="Arial"/>
              </a:rPr>
              <a:t>SW Stack </a:t>
            </a:r>
            <a:r>
              <a:rPr lang="en-US" dirty="0">
                <a:ea typeface="ＭＳ Ｐゴシック" charset="0"/>
                <a:cs typeface="Arial"/>
              </a:rPr>
              <a:t>Checking</a:t>
            </a:r>
          </a:p>
        </p:txBody>
      </p:sp>
      <p:sp>
        <p:nvSpPr>
          <p:cNvPr id="41986" name="Rectangle 3"/>
          <p:cNvSpPr>
            <a:spLocks noGrp="1" noChangeArrowheads="1"/>
          </p:cNvSpPr>
          <p:nvPr>
            <p:ph type="body" idx="1"/>
          </p:nvPr>
        </p:nvSpPr>
        <p:spPr/>
        <p:txBody>
          <a:bodyPr/>
          <a:lstStyle/>
          <a:p>
            <a:r>
              <a:rPr lang="en-US" dirty="0">
                <a:latin typeface="Times New Roman" charset="0"/>
                <a:ea typeface="ＭＳ Ｐゴシック" charset="0"/>
                <a:cs typeface="ＭＳ Ｐゴシック" charset="0"/>
              </a:rPr>
              <a:t>Three stack attributes to be </a:t>
            </a:r>
            <a:r>
              <a:rPr lang="en-US" dirty="0" smtClean="0">
                <a:latin typeface="Times New Roman" charset="0"/>
                <a:ea typeface="ＭＳ Ｐゴシック" charset="0"/>
                <a:cs typeface="ＭＳ Ｐゴシック" charset="0"/>
              </a:rPr>
              <a:t>preserved (/</a:t>
            </a:r>
            <a:r>
              <a:rPr lang="en-US" dirty="0" err="1" smtClean="0">
                <a:latin typeface="Times New Roman" charset="0"/>
                <a:ea typeface="ＭＳ Ｐゴシック" charset="0"/>
                <a:cs typeface="ＭＳ Ｐゴシック" charset="0"/>
              </a:rPr>
              <a:t>swst</a:t>
            </a:r>
            <a:r>
              <a:rPr lang="en-US" dirty="0" smtClean="0">
                <a:latin typeface="Times New Roman" charset="0"/>
                <a:ea typeface="ＭＳ Ｐゴシック" charset="0"/>
                <a:cs typeface="ＭＳ Ｐゴシック" charset="0"/>
              </a:rPr>
              <a:t> assembler option)</a:t>
            </a:r>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Stack base</a:t>
            </a:r>
          </a:p>
          <a:p>
            <a:pPr lvl="1"/>
            <a:r>
              <a:rPr lang="en-US" dirty="0">
                <a:latin typeface="Times New Roman" charset="0"/>
                <a:ea typeface="ＭＳ Ｐゴシック" charset="0"/>
              </a:rPr>
              <a:t>Starting address of the stack in memory</a:t>
            </a:r>
          </a:p>
          <a:p>
            <a:pPr lvl="1"/>
            <a:r>
              <a:rPr lang="en-US" dirty="0">
                <a:latin typeface="Times New Roman" charset="0"/>
                <a:ea typeface="ＭＳ Ｐゴシック" charset="0"/>
              </a:rPr>
              <a:t>If </a:t>
            </a:r>
            <a:r>
              <a:rPr lang="en-US" dirty="0" err="1">
                <a:latin typeface="Courier New" charset="0"/>
                <a:ea typeface="ＭＳ Ｐゴシック" charset="0"/>
              </a:rPr>
              <a:t>sp</a:t>
            </a:r>
            <a:r>
              <a:rPr lang="en-US" dirty="0">
                <a:latin typeface="Times New Roman" charset="0"/>
                <a:ea typeface="ＭＳ Ｐゴシック" charset="0"/>
              </a:rPr>
              <a:t> goes past the stack base, stack underflow error occurs</a:t>
            </a:r>
          </a:p>
          <a:p>
            <a:r>
              <a:rPr lang="en-US" dirty="0">
                <a:latin typeface="Times New Roman" charset="0"/>
                <a:ea typeface="ＭＳ Ｐゴシック" charset="0"/>
                <a:cs typeface="ＭＳ Ｐゴシック" charset="0"/>
              </a:rPr>
              <a:t>Stack pointer (</a:t>
            </a:r>
            <a:r>
              <a:rPr lang="en-US" dirty="0" err="1">
                <a:latin typeface="Courier New" charset="0"/>
                <a:ea typeface="ＭＳ Ｐゴシック" charset="0"/>
                <a:cs typeface="ＭＳ Ｐゴシック" charset="0"/>
              </a:rPr>
              <a:t>sp</a:t>
            </a:r>
            <a:r>
              <a:rPr lang="en-US" dirty="0">
                <a:latin typeface="Times New Roman" charset="0"/>
                <a:ea typeface="ＭＳ Ｐゴシック" charset="0"/>
                <a:cs typeface="ＭＳ Ｐゴシック" charset="0"/>
              </a:rPr>
              <a:t>)</a:t>
            </a:r>
          </a:p>
          <a:p>
            <a:pPr lvl="1"/>
            <a:r>
              <a:rPr lang="en-US" dirty="0">
                <a:latin typeface="Times New Roman" charset="0"/>
                <a:ea typeface="ＭＳ Ｐゴシック" charset="0"/>
              </a:rPr>
              <a:t>Initially points to the stack base</a:t>
            </a:r>
          </a:p>
          <a:p>
            <a:pPr lvl="1"/>
            <a:r>
              <a:rPr lang="en-US" dirty="0">
                <a:latin typeface="Times New Roman" charset="0"/>
                <a:ea typeface="ＭＳ Ｐゴシック" charset="0"/>
              </a:rPr>
              <a:t>As data is inserted when a program executes, </a:t>
            </a:r>
            <a:r>
              <a:rPr lang="en-US" dirty="0" err="1">
                <a:latin typeface="Courier New" charset="0"/>
                <a:ea typeface="ＭＳ Ｐゴシック" charset="0"/>
              </a:rPr>
              <a:t>sp</a:t>
            </a:r>
            <a:r>
              <a:rPr lang="en-US" dirty="0">
                <a:latin typeface="Times New Roman" charset="0"/>
                <a:ea typeface="ＭＳ Ｐゴシック" charset="0"/>
              </a:rPr>
              <a:t> descends memory and points to top of the stack</a:t>
            </a:r>
          </a:p>
          <a:p>
            <a:r>
              <a:rPr lang="en-US" dirty="0">
                <a:latin typeface="Times New Roman" charset="0"/>
                <a:ea typeface="ＭＳ Ｐゴシック" charset="0"/>
                <a:cs typeface="ＭＳ Ｐゴシック" charset="0"/>
              </a:rPr>
              <a:t>Stack limit (</a:t>
            </a:r>
            <a:r>
              <a:rPr lang="en-US" dirty="0" err="1">
                <a:latin typeface="Courier New" charset="0"/>
                <a:ea typeface="ＭＳ Ｐゴシック" charset="0"/>
                <a:cs typeface="ＭＳ Ｐゴシック" charset="0"/>
              </a:rPr>
              <a:t>sl</a:t>
            </a:r>
            <a:r>
              <a:rPr lang="en-US" dirty="0">
                <a:latin typeface="Times New Roman" charset="0"/>
                <a:ea typeface="ＭＳ Ｐゴシック" charset="0"/>
                <a:cs typeface="ＭＳ Ｐゴシック" charset="0"/>
              </a:rPr>
              <a:t>)</a:t>
            </a:r>
          </a:p>
          <a:p>
            <a:pPr lvl="1"/>
            <a:r>
              <a:rPr lang="en-US" dirty="0">
                <a:latin typeface="Times New Roman" charset="0"/>
                <a:ea typeface="ＭＳ Ｐゴシック" charset="0"/>
              </a:rPr>
              <a:t>If </a:t>
            </a:r>
            <a:r>
              <a:rPr lang="en-US" dirty="0" err="1">
                <a:latin typeface="Courier New" charset="0"/>
                <a:ea typeface="ＭＳ Ｐゴシック" charset="0"/>
              </a:rPr>
              <a:t>sp</a:t>
            </a:r>
            <a:r>
              <a:rPr lang="en-US" dirty="0">
                <a:latin typeface="Times New Roman" charset="0"/>
                <a:ea typeface="ＭＳ Ｐゴシック" charset="0"/>
              </a:rPr>
              <a:t> passes the stack limit, a stack overflow error occurs</a:t>
            </a:r>
          </a:p>
          <a:p>
            <a:pPr lvl="1"/>
            <a:r>
              <a:rPr lang="en-US" dirty="0">
                <a:latin typeface="Times New Roman" charset="0"/>
                <a:ea typeface="ＭＳ Ｐゴシック" charset="0"/>
              </a:rPr>
              <a:t>ATPCS: </a:t>
            </a:r>
            <a:r>
              <a:rPr lang="en-US" dirty="0">
                <a:latin typeface="Courier New" charset="0"/>
                <a:ea typeface="ＭＳ Ｐゴシック" charset="0"/>
              </a:rPr>
              <a:t>r10</a:t>
            </a:r>
            <a:r>
              <a:rPr lang="en-US" dirty="0">
                <a:latin typeface="Times New Roman" charset="0"/>
                <a:ea typeface="ＭＳ Ｐゴシック" charset="0"/>
              </a:rPr>
              <a:t> is defined as </a:t>
            </a:r>
            <a:r>
              <a:rPr lang="en-US" dirty="0" err="1">
                <a:latin typeface="Courier New" charset="0"/>
                <a:ea typeface="ＭＳ Ｐゴシック" charset="0"/>
              </a:rPr>
              <a:t>sl</a:t>
            </a:r>
            <a:endParaRPr lang="en-US" dirty="0">
              <a:latin typeface="Times New Roman" charset="0"/>
              <a:ea typeface="ＭＳ Ｐゴシック" charset="0"/>
            </a:endParaRPr>
          </a:p>
          <a:p>
            <a:pPr lvl="2"/>
            <a:r>
              <a:rPr lang="en-US" dirty="0">
                <a:latin typeface="Times New Roman" charset="0"/>
                <a:ea typeface="ＭＳ Ｐゴシック" charset="0"/>
              </a:rPr>
              <a:t>If </a:t>
            </a:r>
            <a:r>
              <a:rPr lang="en-US" dirty="0" err="1">
                <a:latin typeface="Courier New" charset="0"/>
                <a:ea typeface="ＭＳ Ｐゴシック" charset="0"/>
              </a:rPr>
              <a:t>sp</a:t>
            </a:r>
            <a:r>
              <a:rPr lang="en-US" dirty="0">
                <a:latin typeface="Times New Roman" charset="0"/>
                <a:ea typeface="ＭＳ Ｐゴシック" charset="0"/>
              </a:rPr>
              <a:t> is less than </a:t>
            </a:r>
            <a:r>
              <a:rPr lang="en-US" dirty="0">
                <a:latin typeface="Courier New" charset="0"/>
                <a:ea typeface="ＭＳ Ｐゴシック" charset="0"/>
              </a:rPr>
              <a:t>r10</a:t>
            </a:r>
            <a:r>
              <a:rPr lang="en-US" dirty="0">
                <a:latin typeface="Times New Roman" charset="0"/>
                <a:ea typeface="ＭＳ Ｐゴシック" charset="0"/>
              </a:rPr>
              <a:t> after items are pushed on the stack, stack overflow occurs</a:t>
            </a:r>
          </a:p>
        </p:txBody>
      </p:sp>
    </p:spTree>
    <p:extLst>
      <p:ext uri="{BB962C8B-B14F-4D97-AF65-F5344CB8AC3E}">
        <p14:creationId xmlns:p14="http://schemas.microsoft.com/office/powerpoint/2010/main" val="323867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Chain</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24</a:t>
            </a:fld>
            <a:endParaRPr lang="en-US"/>
          </a:p>
        </p:txBody>
      </p:sp>
      <p:pic>
        <p:nvPicPr>
          <p:cNvPr id="5" name="Picture 4"/>
          <p:cNvPicPr>
            <a:picLocks noChangeAspect="1"/>
          </p:cNvPicPr>
          <p:nvPr/>
        </p:nvPicPr>
        <p:blipFill>
          <a:blip r:embed="rId3"/>
          <a:stretch>
            <a:fillRect/>
          </a:stretch>
        </p:blipFill>
        <p:spPr>
          <a:xfrm>
            <a:off x="965902" y="1406973"/>
            <a:ext cx="4101819" cy="3852537"/>
          </a:xfrm>
          <a:prstGeom prst="rect">
            <a:avLst/>
          </a:prstGeom>
        </p:spPr>
      </p:pic>
      <p:sp>
        <p:nvSpPr>
          <p:cNvPr id="6" name="TextBox 5"/>
          <p:cNvSpPr txBox="1"/>
          <p:nvPr/>
        </p:nvSpPr>
        <p:spPr>
          <a:xfrm>
            <a:off x="6217920" y="5030653"/>
            <a:ext cx="2926080" cy="923330"/>
          </a:xfrm>
          <a:prstGeom prst="rect">
            <a:avLst/>
          </a:prstGeom>
          <a:noFill/>
        </p:spPr>
        <p:txBody>
          <a:bodyPr wrap="square" rtlCol="0">
            <a:spAutoFit/>
          </a:bodyPr>
          <a:lstStyle/>
          <a:p>
            <a:r>
              <a:rPr lang="en-US" dirty="0" smtClean="0"/>
              <a:t>R13 – Stack Pointer (SP)</a:t>
            </a:r>
          </a:p>
          <a:p>
            <a:r>
              <a:rPr lang="en-US" dirty="0" smtClean="0"/>
              <a:t>R14 – Link Register (LR)</a:t>
            </a:r>
          </a:p>
          <a:p>
            <a:r>
              <a:rPr lang="en-US" dirty="0" smtClean="0"/>
              <a:t>R15 – Program Counter (PC)</a:t>
            </a:r>
            <a:endParaRPr lang="en-US" dirty="0"/>
          </a:p>
        </p:txBody>
      </p:sp>
      <p:pic>
        <p:nvPicPr>
          <p:cNvPr id="7" name="Picture 6"/>
          <p:cNvPicPr>
            <a:picLocks noChangeAspect="1"/>
          </p:cNvPicPr>
          <p:nvPr/>
        </p:nvPicPr>
        <p:blipFill rotWithShape="1">
          <a:blip r:embed="rId4"/>
          <a:srcRect t="9686" r="68253"/>
          <a:stretch/>
        </p:blipFill>
        <p:spPr>
          <a:xfrm>
            <a:off x="6213250" y="1332375"/>
            <a:ext cx="2221079" cy="3586209"/>
          </a:xfrm>
          <a:prstGeom prst="rect">
            <a:avLst/>
          </a:prstGeom>
        </p:spPr>
      </p:pic>
    </p:spTree>
    <p:extLst>
      <p:ext uri="{BB962C8B-B14F-4D97-AF65-F5344CB8AC3E}">
        <p14:creationId xmlns:p14="http://schemas.microsoft.com/office/powerpoint/2010/main" val="10071094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295332" y="262186"/>
            <a:ext cx="8229600" cy="534327"/>
          </a:xfrm>
        </p:spPr>
        <p:txBody>
          <a:bodyPr>
            <a:noAutofit/>
          </a:bodyPr>
          <a:lstStyle/>
          <a:p>
            <a:pPr algn="l"/>
            <a:r>
              <a:rPr lang="en-US" dirty="0" smtClean="0"/>
              <a:t>Instruction Support for Functions</a:t>
            </a:r>
          </a:p>
        </p:txBody>
      </p:sp>
      <p:sp>
        <p:nvSpPr>
          <p:cNvPr id="26626" name="Rectangle 3"/>
          <p:cNvSpPr>
            <a:spLocks noGrp="1" noChangeArrowheads="1"/>
          </p:cNvSpPr>
          <p:nvPr>
            <p:ph idx="1"/>
          </p:nvPr>
        </p:nvSpPr>
        <p:spPr>
          <a:xfrm>
            <a:off x="762000" y="914400"/>
            <a:ext cx="7924800" cy="5791200"/>
          </a:xfrm>
        </p:spPr>
        <p:txBody>
          <a:bodyPr>
            <a:normAutofit fontScale="92500" lnSpcReduction="10000"/>
          </a:bodyPr>
          <a:lstStyle/>
          <a:p>
            <a:pPr marL="0" indent="0">
              <a:buNone/>
            </a:pPr>
            <a:r>
              <a:rPr lang="en-US" sz="1800" dirty="0" smtClean="0">
                <a:latin typeface="Tahoma" panose="020B0604030504040204" pitchFamily="34" charset="0"/>
                <a:ea typeface="Tahoma" panose="020B0604030504040204" pitchFamily="34" charset="0"/>
                <a:cs typeface="Tahoma" panose="020B0604030504040204" pitchFamily="34" charset="0"/>
              </a:rPr>
              <a:t>main()</a:t>
            </a:r>
          </a:p>
          <a:p>
            <a:pPr marL="0" indent="0">
              <a:buNone/>
            </a:pPr>
            <a:r>
              <a:rPr lang="en-US" sz="1800" dirty="0" smtClean="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1800" dirty="0" smtClean="0">
                <a:latin typeface="Tahoma" panose="020B0604030504040204" pitchFamily="34" charset="0"/>
                <a:ea typeface="Tahoma" panose="020B0604030504040204" pitchFamily="34" charset="0"/>
                <a:cs typeface="Tahoma" panose="020B0604030504040204" pitchFamily="34" charset="0"/>
              </a:rPr>
              <a:t>    ... </a:t>
            </a: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   sum(</a:t>
            </a:r>
            <a:r>
              <a:rPr lang="en-US" sz="1800" dirty="0" err="1" smtClean="0">
                <a:latin typeface="Tahoma" panose="020B0604030504040204" pitchFamily="34" charset="0"/>
                <a:ea typeface="Tahoma" panose="020B0604030504040204" pitchFamily="34" charset="0"/>
                <a:cs typeface="Tahoma" panose="020B0604030504040204" pitchFamily="34" charset="0"/>
              </a:rPr>
              <a:t>a,b</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        // </a:t>
            </a:r>
            <a:r>
              <a:rPr lang="en-US" sz="1800" dirty="0">
                <a:latin typeface="Tahoma" panose="020B0604030504040204" pitchFamily="34" charset="0"/>
                <a:ea typeface="Tahoma" panose="020B0604030504040204" pitchFamily="34" charset="0"/>
                <a:cs typeface="Tahoma" panose="020B0604030504040204" pitchFamily="34" charset="0"/>
              </a:rPr>
              <a:t>a,b:r4,r5</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   ...         </a:t>
            </a:r>
            <a:br>
              <a:rPr lang="en-US" sz="1800" dirty="0" smtClean="0">
                <a:latin typeface="Tahoma" panose="020B0604030504040204" pitchFamily="34" charset="0"/>
                <a:ea typeface="Tahoma" panose="020B0604030504040204" pitchFamily="34" charset="0"/>
                <a:cs typeface="Tahoma" panose="020B0604030504040204" pitchFamily="34" charset="0"/>
              </a:rPr>
            </a:br>
            <a:r>
              <a:rPr lang="en-US" sz="1800" dirty="0" smtClean="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1800" dirty="0" smtClean="0">
                <a:latin typeface="Tahoma" panose="020B0604030504040204" pitchFamily="34" charset="0"/>
                <a:ea typeface="Tahoma" panose="020B0604030504040204" pitchFamily="34" charset="0"/>
                <a:cs typeface="Tahoma" panose="020B0604030504040204" pitchFamily="34" charset="0"/>
              </a:rPr>
              <a:t/>
            </a:r>
            <a:br>
              <a:rPr lang="en-US" sz="1800" dirty="0" smtClean="0">
                <a:latin typeface="Tahoma" panose="020B0604030504040204" pitchFamily="34" charset="0"/>
                <a:ea typeface="Tahoma" panose="020B0604030504040204" pitchFamily="34" charset="0"/>
                <a:cs typeface="Tahoma" panose="020B0604030504040204" pitchFamily="34" charset="0"/>
              </a:rPr>
            </a:br>
            <a:r>
              <a:rPr lang="en-US" sz="1800" dirty="0" err="1" smtClean="0">
                <a:latin typeface="Tahoma" panose="020B0604030504040204" pitchFamily="34" charset="0"/>
                <a:ea typeface="Tahoma" panose="020B0604030504040204" pitchFamily="34" charset="0"/>
                <a:cs typeface="Tahoma" panose="020B0604030504040204" pitchFamily="34" charset="0"/>
              </a:rPr>
              <a:t>int</a:t>
            </a:r>
            <a:r>
              <a:rPr lang="en-US" sz="1800" dirty="0" smtClean="0">
                <a:latin typeface="Tahoma" panose="020B0604030504040204" pitchFamily="34" charset="0"/>
                <a:ea typeface="Tahoma" panose="020B0604030504040204" pitchFamily="34" charset="0"/>
                <a:cs typeface="Tahoma" panose="020B0604030504040204" pitchFamily="34" charset="0"/>
              </a:rPr>
              <a:t> sum(</a:t>
            </a:r>
            <a:r>
              <a:rPr lang="en-US" sz="1800" dirty="0" err="1" smtClean="0">
                <a:latin typeface="Tahoma" panose="020B0604030504040204" pitchFamily="34" charset="0"/>
                <a:ea typeface="Tahoma" panose="020B0604030504040204" pitchFamily="34" charset="0"/>
                <a:cs typeface="Tahoma" panose="020B0604030504040204" pitchFamily="34" charset="0"/>
              </a:rPr>
              <a:t>int</a:t>
            </a:r>
            <a:r>
              <a:rPr lang="en-US" sz="1800" dirty="0" smtClean="0">
                <a:latin typeface="Tahoma" panose="020B0604030504040204" pitchFamily="34" charset="0"/>
                <a:ea typeface="Tahoma" panose="020B0604030504040204" pitchFamily="34" charset="0"/>
                <a:cs typeface="Tahoma" panose="020B0604030504040204" pitchFamily="34" charset="0"/>
              </a:rPr>
              <a:t> x, </a:t>
            </a:r>
            <a:r>
              <a:rPr lang="en-US" sz="1800" dirty="0" err="1" smtClean="0">
                <a:latin typeface="Tahoma" panose="020B0604030504040204" pitchFamily="34" charset="0"/>
                <a:ea typeface="Tahoma" panose="020B0604030504040204" pitchFamily="34" charset="0"/>
                <a:cs typeface="Tahoma" panose="020B0604030504040204" pitchFamily="34" charset="0"/>
              </a:rPr>
              <a:t>int</a:t>
            </a:r>
            <a:r>
              <a:rPr lang="en-US" sz="1800" dirty="0" smtClean="0">
                <a:latin typeface="Tahoma" panose="020B0604030504040204" pitchFamily="34" charset="0"/>
                <a:ea typeface="Tahoma" panose="020B0604030504040204" pitchFamily="34" charset="0"/>
                <a:cs typeface="Tahoma" panose="020B0604030504040204" pitchFamily="34" charset="0"/>
              </a:rPr>
              <a:t> y) </a:t>
            </a:r>
          </a:p>
          <a:p>
            <a:pPr marL="0" indent="0">
              <a:spcBef>
                <a:spcPts val="0"/>
              </a:spcBef>
              <a:spcAft>
                <a:spcPts val="600"/>
              </a:spcAft>
              <a:buNone/>
            </a:pPr>
            <a:r>
              <a:rPr lang="en-US" sz="1800" dirty="0" smtClean="0">
                <a:latin typeface="Tahoma" panose="020B0604030504040204" pitchFamily="34" charset="0"/>
                <a:ea typeface="Tahoma" panose="020B0604030504040204" pitchFamily="34" charset="0"/>
                <a:cs typeface="Tahoma" panose="020B0604030504040204" pitchFamily="34" charset="0"/>
              </a:rPr>
              <a:t>{</a:t>
            </a:r>
            <a:br>
              <a:rPr lang="en-US" sz="1800" dirty="0" smtClean="0">
                <a:latin typeface="Tahoma" panose="020B0604030504040204" pitchFamily="34" charset="0"/>
                <a:ea typeface="Tahoma" panose="020B0604030504040204" pitchFamily="34" charset="0"/>
                <a:cs typeface="Tahoma" panose="020B0604030504040204" pitchFamily="34" charset="0"/>
              </a:rPr>
            </a:br>
            <a:r>
              <a:rPr lang="en-US" sz="1800" dirty="0" smtClean="0">
                <a:latin typeface="Tahoma" panose="020B0604030504040204" pitchFamily="34" charset="0"/>
                <a:ea typeface="Tahoma" panose="020B0604030504040204" pitchFamily="34" charset="0"/>
                <a:cs typeface="Tahoma" panose="020B0604030504040204" pitchFamily="34" charset="0"/>
              </a:rPr>
              <a:t>    return x + y;</a:t>
            </a:r>
            <a:br>
              <a:rPr lang="en-US" sz="1800" dirty="0" smtClean="0">
                <a:latin typeface="Tahoma" panose="020B0604030504040204" pitchFamily="34" charset="0"/>
                <a:ea typeface="Tahoma" panose="020B0604030504040204" pitchFamily="34" charset="0"/>
                <a:cs typeface="Tahoma" panose="020B0604030504040204" pitchFamily="34" charset="0"/>
              </a:rPr>
            </a:br>
            <a:r>
              <a:rPr lang="en-US" sz="1800" dirty="0" smtClean="0">
                <a:latin typeface="Tahoma" panose="020B0604030504040204" pitchFamily="34" charset="0"/>
                <a:ea typeface="Tahoma" panose="020B0604030504040204" pitchFamily="34" charset="0"/>
                <a:cs typeface="Tahoma" panose="020B0604030504040204" pitchFamily="34" charset="0"/>
              </a:rPr>
              <a:t>}</a:t>
            </a:r>
          </a:p>
          <a:p>
            <a:pPr marL="0" indent="0">
              <a:spcBef>
                <a:spcPts val="2400"/>
              </a:spcBef>
              <a:spcAft>
                <a:spcPts val="600"/>
              </a:spcAft>
              <a:buNone/>
            </a:pPr>
            <a:r>
              <a:rPr lang="en-US" sz="1800" dirty="0" smtClean="0">
                <a:latin typeface="Tahoma" panose="020B0604030504040204" pitchFamily="34" charset="0"/>
                <a:ea typeface="Tahoma" panose="020B0604030504040204" pitchFamily="34" charset="0"/>
                <a:cs typeface="Tahoma" panose="020B0604030504040204" pitchFamily="34" charset="0"/>
              </a:rPr>
              <a:t>address</a:t>
            </a:r>
            <a:br>
              <a:rPr lang="en-US" sz="1800" dirty="0" smtClean="0">
                <a:latin typeface="Tahoma" panose="020B0604030504040204" pitchFamily="34" charset="0"/>
                <a:ea typeface="Tahoma" panose="020B0604030504040204" pitchFamily="34" charset="0"/>
                <a:cs typeface="Tahoma" panose="020B0604030504040204" pitchFamily="34" charset="0"/>
              </a:rPr>
            </a:br>
            <a:r>
              <a:rPr lang="en-US" sz="1800" dirty="0" smtClean="0">
                <a:latin typeface="Tahoma" panose="020B0604030504040204" pitchFamily="34" charset="0"/>
                <a:ea typeface="Tahoma" panose="020B0604030504040204" pitchFamily="34" charset="0"/>
                <a:cs typeface="Tahoma" panose="020B0604030504040204" pitchFamily="34" charset="0"/>
              </a:rPr>
              <a:t>1000  </a:t>
            </a:r>
            <a:r>
              <a:rPr lang="en-US" sz="1800" dirty="0" err="1" smtClean="0">
                <a:latin typeface="Tahoma" panose="020B0604030504040204" pitchFamily="34" charset="0"/>
                <a:ea typeface="Tahoma" panose="020B0604030504040204" pitchFamily="34" charset="0"/>
                <a:cs typeface="Tahoma" panose="020B0604030504040204" pitchFamily="34" charset="0"/>
              </a:rPr>
              <a:t>mov</a:t>
            </a:r>
            <a:r>
              <a:rPr lang="en-US" sz="1800" dirty="0" smtClean="0">
                <a:latin typeface="Tahoma" panose="020B0604030504040204" pitchFamily="34" charset="0"/>
                <a:ea typeface="Tahoma" panose="020B0604030504040204" pitchFamily="34" charset="0"/>
                <a:cs typeface="Tahoma" panose="020B0604030504040204" pitchFamily="34" charset="0"/>
              </a:rPr>
              <a:t>  r0, r4  	 	     @ x = a</a:t>
            </a:r>
            <a:br>
              <a:rPr lang="en-US" sz="1800" dirty="0" smtClean="0">
                <a:latin typeface="Tahoma" panose="020B0604030504040204" pitchFamily="34" charset="0"/>
                <a:ea typeface="Tahoma" panose="020B0604030504040204" pitchFamily="34" charset="0"/>
                <a:cs typeface="Tahoma" panose="020B0604030504040204" pitchFamily="34" charset="0"/>
              </a:rPr>
            </a:br>
            <a:r>
              <a:rPr lang="en-US" sz="1800" dirty="0" smtClean="0">
                <a:latin typeface="Tahoma" panose="020B0604030504040204" pitchFamily="34" charset="0"/>
                <a:ea typeface="Tahoma" panose="020B0604030504040204" pitchFamily="34" charset="0"/>
                <a:cs typeface="Tahoma" panose="020B0604030504040204" pitchFamily="34" charset="0"/>
              </a:rPr>
              <a:t>1004  </a:t>
            </a:r>
            <a:r>
              <a:rPr lang="en-US" sz="1800" dirty="0" err="1" smtClean="0">
                <a:latin typeface="Tahoma" panose="020B0604030504040204" pitchFamily="34" charset="0"/>
                <a:ea typeface="Tahoma" panose="020B0604030504040204" pitchFamily="34" charset="0"/>
                <a:cs typeface="Tahoma" panose="020B0604030504040204" pitchFamily="34" charset="0"/>
              </a:rPr>
              <a:t>mov</a:t>
            </a:r>
            <a:r>
              <a:rPr lang="en-US" sz="1800" dirty="0" smtClean="0">
                <a:latin typeface="Tahoma" panose="020B0604030504040204" pitchFamily="34" charset="0"/>
                <a:ea typeface="Tahoma" panose="020B0604030504040204" pitchFamily="34" charset="0"/>
                <a:cs typeface="Tahoma" panose="020B0604030504040204" pitchFamily="34" charset="0"/>
              </a:rPr>
              <a:t>  r1, r5		     @ y = b </a:t>
            </a:r>
            <a:br>
              <a:rPr lang="en-US" sz="1800" dirty="0" smtClean="0">
                <a:latin typeface="Tahoma" panose="020B0604030504040204" pitchFamily="34" charset="0"/>
                <a:ea typeface="Tahoma" panose="020B0604030504040204" pitchFamily="34" charset="0"/>
                <a:cs typeface="Tahoma" panose="020B0604030504040204" pitchFamily="34" charset="0"/>
              </a:rPr>
            </a:br>
            <a:r>
              <a:rPr lang="en-US" sz="1800" dirty="0" smtClean="0">
                <a:latin typeface="Tahoma" panose="020B0604030504040204" pitchFamily="34" charset="0"/>
                <a:ea typeface="Tahoma" panose="020B0604030504040204" pitchFamily="34" charset="0"/>
                <a:cs typeface="Tahoma" panose="020B0604030504040204" pitchFamily="34" charset="0"/>
              </a:rPr>
              <a:t>1008  </a:t>
            </a:r>
            <a:r>
              <a:rPr lang="en-US" sz="1800"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bl</a:t>
            </a:r>
            <a:r>
              <a:rPr lang="en-US" sz="1800" dirty="0" smtClean="0">
                <a:solidFill>
                  <a:srgbClr val="FF0000"/>
                </a:solidFill>
                <a:latin typeface="Tahoma" panose="020B0604030504040204" pitchFamily="34" charset="0"/>
                <a:ea typeface="Tahoma" panose="020B0604030504040204" pitchFamily="34" charset="0"/>
                <a:cs typeface="Tahoma" panose="020B0604030504040204" pitchFamily="34" charset="0"/>
              </a:rPr>
              <a:t>	   sum		     @ </a:t>
            </a:r>
            <a:r>
              <a:rPr lang="en-US" sz="1800"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lr</a:t>
            </a:r>
            <a:r>
              <a:rPr lang="en-US" sz="1800" dirty="0" smtClean="0">
                <a:solidFill>
                  <a:srgbClr val="FF0000"/>
                </a:solidFill>
                <a:latin typeface="Tahoma" panose="020B0604030504040204" pitchFamily="34" charset="0"/>
                <a:ea typeface="Tahoma" panose="020B0604030504040204" pitchFamily="34" charset="0"/>
                <a:cs typeface="Tahoma" panose="020B0604030504040204" pitchFamily="34" charset="0"/>
              </a:rPr>
              <a:t> = 1012</a:t>
            </a:r>
            <a:r>
              <a:rPr lang="en-US" sz="1800" dirty="0" smtClean="0">
                <a:latin typeface="Tahoma" panose="020B0604030504040204" pitchFamily="34" charset="0"/>
                <a:ea typeface="Tahoma" panose="020B0604030504040204" pitchFamily="34" charset="0"/>
                <a:cs typeface="Tahoma" panose="020B0604030504040204" pitchFamily="34" charset="0"/>
              </a:rPr>
              <a:t>  branch to sum</a:t>
            </a:r>
            <a:br>
              <a:rPr lang="en-US" sz="1800" dirty="0" smtClean="0">
                <a:latin typeface="Tahoma" panose="020B0604030504040204" pitchFamily="34" charset="0"/>
                <a:ea typeface="Tahoma" panose="020B0604030504040204" pitchFamily="34" charset="0"/>
                <a:cs typeface="Tahoma" panose="020B0604030504040204" pitchFamily="34" charset="0"/>
              </a:rPr>
            </a:br>
            <a:r>
              <a:rPr lang="en-US" sz="1800" dirty="0" smtClean="0">
                <a:solidFill>
                  <a:srgbClr val="FF0000"/>
                </a:solidFill>
                <a:latin typeface="Tahoma" panose="020B0604030504040204" pitchFamily="34" charset="0"/>
                <a:ea typeface="Tahoma" panose="020B0604030504040204" pitchFamily="34" charset="0"/>
                <a:cs typeface="Tahoma" panose="020B0604030504040204" pitchFamily="34" charset="0"/>
              </a:rPr>
              <a:t>1012</a:t>
            </a:r>
            <a:r>
              <a:rPr lang="en-US" sz="1800" dirty="0" smtClean="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sz="1800" dirty="0" smtClean="0">
                <a:latin typeface="Tahoma" panose="020B0604030504040204" pitchFamily="34" charset="0"/>
                <a:ea typeface="Tahoma" panose="020B0604030504040204" pitchFamily="34" charset="0"/>
                <a:cs typeface="Tahoma" panose="020B0604030504040204" pitchFamily="34" charset="0"/>
              </a:rPr>
              <a:t>2000  sum: ADD r0, r0, r1</a:t>
            </a:r>
            <a:br>
              <a:rPr lang="en-US" sz="1800" dirty="0" smtClean="0">
                <a:latin typeface="Tahoma" panose="020B0604030504040204" pitchFamily="34" charset="0"/>
                <a:ea typeface="Tahoma" panose="020B0604030504040204" pitchFamily="34" charset="0"/>
                <a:cs typeface="Tahoma" panose="020B0604030504040204" pitchFamily="34" charset="0"/>
              </a:rPr>
            </a:br>
            <a:r>
              <a:rPr lang="en-US" sz="1800" dirty="0" smtClean="0">
                <a:latin typeface="Tahoma" panose="020B0604030504040204" pitchFamily="34" charset="0"/>
                <a:ea typeface="Tahoma" panose="020B0604030504040204" pitchFamily="34" charset="0"/>
                <a:cs typeface="Tahoma" panose="020B0604030504040204" pitchFamily="34" charset="0"/>
              </a:rPr>
              <a:t>2004  </a:t>
            </a:r>
            <a:r>
              <a:rPr lang="en-US" sz="1800" dirty="0" smtClean="0">
                <a:solidFill>
                  <a:srgbClr val="FF0000"/>
                </a:solidFill>
                <a:latin typeface="Tahoma" panose="020B0604030504040204" pitchFamily="34" charset="0"/>
                <a:ea typeface="Tahoma" panose="020B0604030504040204" pitchFamily="34" charset="0"/>
                <a:cs typeface="Tahoma" panose="020B0604030504040204" pitchFamily="34" charset="0"/>
              </a:rPr>
              <a:t>BX </a:t>
            </a:r>
            <a:r>
              <a:rPr lang="en-US" sz="1800"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lr</a:t>
            </a:r>
            <a:r>
              <a:rPr lang="en-US" sz="1800"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 MOV  pc, </a:t>
            </a:r>
            <a:r>
              <a:rPr lang="en-US" sz="1800" dirty="0" err="1" smtClean="0">
                <a:latin typeface="Tahoma" panose="020B0604030504040204" pitchFamily="34" charset="0"/>
                <a:ea typeface="Tahoma" panose="020B0604030504040204" pitchFamily="34" charset="0"/>
                <a:cs typeface="Tahoma" panose="020B0604030504040204" pitchFamily="34" charset="0"/>
              </a:rPr>
              <a:t>lr</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  i.e., return</a:t>
            </a:r>
          </a:p>
          <a:p>
            <a:pPr marL="0" indent="0">
              <a:buNone/>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800" dirty="0" smtClean="0">
                <a:latin typeface="Tahoma" panose="020B0604030504040204" pitchFamily="34" charset="0"/>
                <a:ea typeface="Tahoma" panose="020B0604030504040204" pitchFamily="34" charset="0"/>
                <a:cs typeface="Tahoma" panose="020B0604030504040204" pitchFamily="34" charset="0"/>
              </a:rPr>
              <a:t>Note: returns to address 1012 </a:t>
            </a:r>
          </a:p>
        </p:txBody>
      </p:sp>
      <p:sp>
        <p:nvSpPr>
          <p:cNvPr id="26627" name="Line 4"/>
          <p:cNvSpPr>
            <a:spLocks noChangeShapeType="1"/>
          </p:cNvSpPr>
          <p:nvPr/>
        </p:nvSpPr>
        <p:spPr bwMode="auto">
          <a:xfrm>
            <a:off x="261143" y="3892550"/>
            <a:ext cx="8610600" cy="0"/>
          </a:xfrm>
          <a:prstGeom prst="line">
            <a:avLst/>
          </a:prstGeom>
          <a:noFill/>
          <a:ln w="381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628" name="Text Box 5"/>
          <p:cNvSpPr txBox="1">
            <a:spLocks noChangeArrowheads="1"/>
          </p:cNvSpPr>
          <p:nvPr/>
        </p:nvSpPr>
        <p:spPr bwMode="auto">
          <a:xfrm>
            <a:off x="0" y="1554163"/>
            <a:ext cx="354584"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400">
                <a:solidFill>
                  <a:schemeClr val="tx1"/>
                </a:solidFill>
                <a:latin typeface="Garamond" pitchFamily="18" charset="0"/>
                <a:ea typeface="MS PGothic" pitchFamily="34" charset="-128"/>
              </a:defRPr>
            </a:lvl1pPr>
            <a:lvl2pPr marL="742950" indent="-285750" eaLnBrk="0" hangingPunct="0">
              <a:defRPr sz="2400">
                <a:solidFill>
                  <a:schemeClr val="tx1"/>
                </a:solidFill>
                <a:latin typeface="Garamond" pitchFamily="18" charset="0"/>
                <a:ea typeface="MS PGothic" pitchFamily="34" charset="-128"/>
              </a:defRPr>
            </a:lvl2pPr>
            <a:lvl3pPr marL="1143000" indent="-228600" eaLnBrk="0" hangingPunct="0">
              <a:defRPr sz="2400">
                <a:solidFill>
                  <a:schemeClr val="tx1"/>
                </a:solidFill>
                <a:latin typeface="Garamond" pitchFamily="18" charset="0"/>
                <a:ea typeface="MS PGothic" pitchFamily="34" charset="-128"/>
              </a:defRPr>
            </a:lvl3pPr>
            <a:lvl4pPr marL="1600200" indent="-228600" eaLnBrk="0" hangingPunct="0">
              <a:defRPr sz="2400">
                <a:solidFill>
                  <a:schemeClr val="tx1"/>
                </a:solidFill>
                <a:latin typeface="Garamond" pitchFamily="18" charset="0"/>
                <a:ea typeface="MS PGothic" pitchFamily="34" charset="-128"/>
              </a:defRPr>
            </a:lvl4pPr>
            <a:lvl5pPr marL="2057400" indent="-228600" eaLnBrk="0" hangingPunct="0">
              <a:defRPr sz="2400">
                <a:solidFill>
                  <a:schemeClr val="tx1"/>
                </a:solidFill>
                <a:latin typeface="Garamond"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Garamond"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Garamond"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Garamond"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Garamond" pitchFamily="18" charset="0"/>
                <a:ea typeface="MS PGothic" pitchFamily="34" charset="-128"/>
              </a:defRPr>
            </a:lvl9pPr>
          </a:lstStyle>
          <a:p>
            <a:r>
              <a:rPr lang="en-US" sz="2200" dirty="0">
                <a:solidFill>
                  <a:schemeClr val="hlink"/>
                </a:solidFill>
                <a:latin typeface="Tahoma" pitchFamily="34" charset="0"/>
                <a:ea typeface="Tahoma" pitchFamily="34" charset="0"/>
                <a:cs typeface="Tahoma" pitchFamily="34" charset="0"/>
              </a:rPr>
              <a:t>C</a:t>
            </a:r>
          </a:p>
        </p:txBody>
      </p:sp>
      <p:sp>
        <p:nvSpPr>
          <p:cNvPr id="26629" name="Text Box 6"/>
          <p:cNvSpPr txBox="1">
            <a:spLocks noChangeArrowheads="1"/>
          </p:cNvSpPr>
          <p:nvPr/>
        </p:nvSpPr>
        <p:spPr bwMode="auto">
          <a:xfrm>
            <a:off x="59806" y="4475044"/>
            <a:ext cx="402674"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400">
                <a:solidFill>
                  <a:schemeClr val="tx1"/>
                </a:solidFill>
                <a:latin typeface="Garamond" pitchFamily="18" charset="0"/>
                <a:ea typeface="MS PGothic" pitchFamily="34" charset="-128"/>
              </a:defRPr>
            </a:lvl1pPr>
            <a:lvl2pPr marL="742950" indent="-285750" eaLnBrk="0" hangingPunct="0">
              <a:defRPr sz="2400">
                <a:solidFill>
                  <a:schemeClr val="tx1"/>
                </a:solidFill>
                <a:latin typeface="Garamond" pitchFamily="18" charset="0"/>
                <a:ea typeface="MS PGothic" pitchFamily="34" charset="-128"/>
              </a:defRPr>
            </a:lvl2pPr>
            <a:lvl3pPr marL="1143000" indent="-228600" eaLnBrk="0" hangingPunct="0">
              <a:defRPr sz="2400">
                <a:solidFill>
                  <a:schemeClr val="tx1"/>
                </a:solidFill>
                <a:latin typeface="Garamond" pitchFamily="18" charset="0"/>
                <a:ea typeface="MS PGothic" pitchFamily="34" charset="-128"/>
              </a:defRPr>
            </a:lvl3pPr>
            <a:lvl4pPr marL="1600200" indent="-228600" eaLnBrk="0" hangingPunct="0">
              <a:defRPr sz="2400">
                <a:solidFill>
                  <a:schemeClr val="tx1"/>
                </a:solidFill>
                <a:latin typeface="Garamond" pitchFamily="18" charset="0"/>
                <a:ea typeface="MS PGothic" pitchFamily="34" charset="-128"/>
              </a:defRPr>
            </a:lvl4pPr>
            <a:lvl5pPr marL="2057400" indent="-228600" eaLnBrk="0" hangingPunct="0">
              <a:defRPr sz="2400">
                <a:solidFill>
                  <a:schemeClr val="tx1"/>
                </a:solidFill>
                <a:latin typeface="Garamond"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Garamond"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Garamond"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Garamond"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Garamond" pitchFamily="18" charset="0"/>
                <a:ea typeface="MS PGothic" pitchFamily="34" charset="-128"/>
              </a:defRPr>
            </a:lvl9pPr>
          </a:lstStyle>
          <a:p>
            <a:pPr algn="ctr"/>
            <a:r>
              <a:rPr lang="en-US" sz="2200" dirty="0">
                <a:solidFill>
                  <a:schemeClr val="hlink"/>
                </a:solidFill>
                <a:latin typeface="Tahoma" pitchFamily="34" charset="0"/>
                <a:ea typeface="Tahoma" pitchFamily="34" charset="0"/>
                <a:cs typeface="Tahoma" pitchFamily="34" charset="0"/>
              </a:rPr>
              <a:t>A</a:t>
            </a:r>
          </a:p>
          <a:p>
            <a:pPr algn="ctr"/>
            <a:r>
              <a:rPr lang="en-US" sz="2200" dirty="0">
                <a:solidFill>
                  <a:schemeClr val="hlink"/>
                </a:solidFill>
                <a:latin typeface="Tahoma" pitchFamily="34" charset="0"/>
                <a:ea typeface="Tahoma" pitchFamily="34" charset="0"/>
                <a:cs typeface="Tahoma" pitchFamily="34" charset="0"/>
              </a:rPr>
              <a:t>R</a:t>
            </a:r>
          </a:p>
          <a:p>
            <a:pPr algn="ctr"/>
            <a:r>
              <a:rPr lang="en-US" sz="2200" dirty="0">
                <a:solidFill>
                  <a:schemeClr val="hlink"/>
                </a:solidFill>
                <a:latin typeface="Tahoma" pitchFamily="34" charset="0"/>
                <a:ea typeface="Tahoma" pitchFamily="34" charset="0"/>
                <a:cs typeface="Tahoma" pitchFamily="34" charset="0"/>
              </a:rPr>
              <a:t>M</a:t>
            </a:r>
          </a:p>
        </p:txBody>
      </p:sp>
    </p:spTree>
    <p:extLst>
      <p:ext uri="{BB962C8B-B14F-4D97-AF65-F5344CB8AC3E}">
        <p14:creationId xmlns:p14="http://schemas.microsoft.com/office/powerpoint/2010/main" val="129041375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title"/>
          </p:nvPr>
        </p:nvSpPr>
        <p:spPr>
          <a:ln/>
        </p:spPr>
        <p:txBody>
          <a:bodyPr/>
          <a:lstStyle/>
          <a:p>
            <a:pPr marL="119063" indent="-119063"/>
            <a:r>
              <a:rPr lang="en-US" dirty="0"/>
              <a:t>Register Saving Conventions</a:t>
            </a:r>
          </a:p>
        </p:txBody>
      </p:sp>
      <p:sp>
        <p:nvSpPr>
          <p:cNvPr id="75780" name="Rectangle 4"/>
          <p:cNvSpPr>
            <a:spLocks noGrp="1" noChangeArrowheads="1"/>
          </p:cNvSpPr>
          <p:nvPr>
            <p:ph type="body" idx="1"/>
          </p:nvPr>
        </p:nvSpPr>
        <p:spPr>
          <a:ln/>
        </p:spPr>
        <p:txBody>
          <a:bodyPr/>
          <a:lstStyle/>
          <a:p>
            <a:r>
              <a:rPr lang="en-US" dirty="0"/>
              <a:t>When procedure </a:t>
            </a:r>
            <a:r>
              <a:rPr lang="en-US" dirty="0" err="1">
                <a:latin typeface="Courier New Bold" charset="0"/>
                <a:cs typeface="Courier New Bold" charset="0"/>
                <a:sym typeface="Courier New Bold" charset="0"/>
              </a:rPr>
              <a:t>yoo</a:t>
            </a:r>
            <a:r>
              <a:rPr lang="en-US" dirty="0"/>
              <a:t> calls </a:t>
            </a:r>
            <a:r>
              <a:rPr lang="en-US" dirty="0">
                <a:latin typeface="Courier New Bold" charset="0"/>
                <a:cs typeface="Courier New Bold" charset="0"/>
                <a:sym typeface="Courier New Bold" charset="0"/>
              </a:rPr>
              <a:t>who</a:t>
            </a:r>
            <a:r>
              <a:rPr lang="en-US" dirty="0"/>
              <a:t>:</a:t>
            </a:r>
          </a:p>
          <a:p>
            <a:pPr marL="552450" lvl="1"/>
            <a:r>
              <a:rPr lang="en-US" dirty="0" err="1">
                <a:latin typeface="Courier New Bold" charset="0"/>
                <a:cs typeface="Courier New Bold" charset="0"/>
                <a:sym typeface="Courier New Bold" charset="0"/>
              </a:rPr>
              <a:t>yoo</a:t>
            </a:r>
            <a:r>
              <a:rPr lang="en-US" dirty="0"/>
              <a:t> is the </a:t>
            </a:r>
            <a:r>
              <a:rPr lang="en-US" dirty="0">
                <a:solidFill>
                  <a:srgbClr val="980002"/>
                </a:solidFill>
                <a:latin typeface="Calibri Bold Italic" charset="0"/>
                <a:cs typeface="Calibri Bold Italic" charset="0"/>
                <a:sym typeface="Calibri Bold Italic" charset="0"/>
              </a:rPr>
              <a:t>caller</a:t>
            </a:r>
            <a:endParaRPr lang="en-US" dirty="0"/>
          </a:p>
          <a:p>
            <a:pPr marL="552450" lvl="1"/>
            <a:r>
              <a:rPr lang="en-US" dirty="0">
                <a:latin typeface="Courier New Bold" charset="0"/>
                <a:cs typeface="Courier New Bold" charset="0"/>
                <a:sym typeface="Courier New Bold" charset="0"/>
              </a:rPr>
              <a:t>who</a:t>
            </a:r>
            <a:r>
              <a:rPr lang="en-US" dirty="0"/>
              <a:t> is the </a:t>
            </a:r>
            <a:r>
              <a:rPr lang="en-US" dirty="0" err="1">
                <a:solidFill>
                  <a:srgbClr val="980002"/>
                </a:solidFill>
                <a:latin typeface="Calibri Bold Italic" charset="0"/>
                <a:cs typeface="Calibri Bold Italic" charset="0"/>
                <a:sym typeface="Calibri Bold Italic" charset="0"/>
              </a:rPr>
              <a:t>callee</a:t>
            </a:r>
            <a:endParaRPr lang="en-US" dirty="0"/>
          </a:p>
          <a:p>
            <a:pPr>
              <a:spcBef>
                <a:spcPts val="1200"/>
              </a:spcBef>
            </a:pPr>
            <a:r>
              <a:rPr lang="en-US" dirty="0"/>
              <a:t>Can Register be used for temporary storage?</a:t>
            </a:r>
          </a:p>
          <a:p>
            <a:r>
              <a:rPr lang="en-US" dirty="0" smtClean="0"/>
              <a:t>Conventions (ATPCS is part of ABI)</a:t>
            </a:r>
          </a:p>
          <a:p>
            <a:pPr lvl="1"/>
            <a:r>
              <a:rPr lang="en-US" dirty="0" smtClean="0"/>
              <a:t>Application Binary Interface (ABI)</a:t>
            </a:r>
          </a:p>
          <a:p>
            <a:pPr marL="552450" lvl="1"/>
            <a:r>
              <a:rPr lang="ja-JP" altLang="en-US" dirty="0" smtClean="0">
                <a:solidFill>
                  <a:srgbClr val="980002"/>
                </a:solidFill>
                <a:latin typeface="Arial"/>
                <a:cs typeface="Calibri Bold Italic" charset="0"/>
                <a:sym typeface="Calibri Bold Italic" charset="0"/>
              </a:rPr>
              <a:t>“</a:t>
            </a:r>
            <a:r>
              <a:rPr lang="en-US" dirty="0">
                <a:solidFill>
                  <a:srgbClr val="980002"/>
                </a:solidFill>
                <a:latin typeface="Calibri Bold Italic" charset="0"/>
                <a:cs typeface="Calibri Bold Italic" charset="0"/>
                <a:sym typeface="Calibri Bold Italic" charset="0"/>
              </a:rPr>
              <a:t>Caller Save</a:t>
            </a:r>
            <a:r>
              <a:rPr lang="ja-JP" altLang="en-US" dirty="0">
                <a:solidFill>
                  <a:srgbClr val="980002"/>
                </a:solidFill>
                <a:latin typeface="Arial"/>
                <a:cs typeface="Calibri Bold Italic" charset="0"/>
                <a:sym typeface="Calibri Bold Italic" charset="0"/>
              </a:rPr>
              <a:t>”</a:t>
            </a:r>
            <a:endParaRPr lang="en-US" dirty="0">
              <a:solidFill>
                <a:srgbClr val="980002"/>
              </a:solidFill>
              <a:latin typeface="Calibri Bold Italic" charset="0"/>
              <a:ea typeface="ヒラギノ角ゴ ProN W6" charset="0"/>
              <a:cs typeface="ヒラギノ角ゴ ProN W6" charset="0"/>
              <a:sym typeface="Calibri Bold Italic" charset="0"/>
            </a:endParaRPr>
          </a:p>
          <a:p>
            <a:pPr marL="838200" lvl="2"/>
            <a:r>
              <a:rPr lang="en-US" dirty="0"/>
              <a:t>Caller saves temporary values in its frame before the </a:t>
            </a:r>
            <a:r>
              <a:rPr lang="en-US" dirty="0" smtClean="0"/>
              <a:t>call</a:t>
            </a:r>
          </a:p>
          <a:p>
            <a:pPr marL="838200" lvl="2"/>
            <a:r>
              <a:rPr lang="en-US" dirty="0" smtClean="0"/>
              <a:t>R0-R3</a:t>
            </a:r>
            <a:endParaRPr lang="en-US" dirty="0"/>
          </a:p>
          <a:p>
            <a:pPr marL="552450" lvl="1"/>
            <a:r>
              <a:rPr lang="ja-JP" altLang="en-US" dirty="0">
                <a:solidFill>
                  <a:srgbClr val="980002"/>
                </a:solidFill>
                <a:latin typeface="Arial"/>
                <a:cs typeface="Calibri Bold Italic" charset="0"/>
                <a:sym typeface="Calibri Bold Italic" charset="0"/>
              </a:rPr>
              <a:t>“</a:t>
            </a:r>
            <a:r>
              <a:rPr lang="en-US" dirty="0" err="1">
                <a:solidFill>
                  <a:srgbClr val="980002"/>
                </a:solidFill>
                <a:latin typeface="Calibri Bold Italic" charset="0"/>
                <a:cs typeface="Calibri Bold Italic" charset="0"/>
                <a:sym typeface="Calibri Bold Italic" charset="0"/>
              </a:rPr>
              <a:t>Callee</a:t>
            </a:r>
            <a:r>
              <a:rPr lang="en-US" dirty="0">
                <a:solidFill>
                  <a:srgbClr val="980002"/>
                </a:solidFill>
                <a:latin typeface="Calibri Bold Italic" charset="0"/>
                <a:cs typeface="Calibri Bold Italic" charset="0"/>
                <a:sym typeface="Calibri Bold Italic" charset="0"/>
              </a:rPr>
              <a:t> Save</a:t>
            </a:r>
            <a:r>
              <a:rPr lang="ja-JP" altLang="en-US" dirty="0">
                <a:solidFill>
                  <a:srgbClr val="980002"/>
                </a:solidFill>
                <a:latin typeface="Arial"/>
                <a:cs typeface="Calibri Bold Italic" charset="0"/>
                <a:sym typeface="Calibri Bold Italic" charset="0"/>
              </a:rPr>
              <a:t>”</a:t>
            </a:r>
            <a:endParaRPr lang="en-US" dirty="0">
              <a:solidFill>
                <a:srgbClr val="980002"/>
              </a:solidFill>
              <a:latin typeface="Calibri Bold Italic" charset="0"/>
              <a:ea typeface="ヒラギノ角ゴ ProN W6" charset="0"/>
              <a:cs typeface="ヒラギノ角ゴ ProN W6" charset="0"/>
              <a:sym typeface="Calibri Bold Italic" charset="0"/>
            </a:endParaRPr>
          </a:p>
          <a:p>
            <a:pPr marL="838200" lvl="2"/>
            <a:r>
              <a:rPr lang="en-US" dirty="0" err="1"/>
              <a:t>Callee</a:t>
            </a:r>
            <a:r>
              <a:rPr lang="en-US" dirty="0"/>
              <a:t> saves temporary values in its frame before </a:t>
            </a:r>
            <a:r>
              <a:rPr lang="en-US" dirty="0" smtClean="0"/>
              <a:t>using</a:t>
            </a:r>
          </a:p>
          <a:p>
            <a:pPr marL="838200" lvl="2"/>
            <a:r>
              <a:rPr lang="en-US" dirty="0" smtClean="0"/>
              <a:t>R4-R11 (sometimes R12)</a:t>
            </a:r>
            <a:endParaRPr lang="en-US" dirty="0"/>
          </a:p>
        </p:txBody>
      </p:sp>
    </p:spTree>
    <p:extLst>
      <p:ext uri="{BB962C8B-B14F-4D97-AF65-F5344CB8AC3E}">
        <p14:creationId xmlns:p14="http://schemas.microsoft.com/office/powerpoint/2010/main" val="878330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349211" y="258416"/>
            <a:ext cx="8229600" cy="487362"/>
          </a:xfrm>
        </p:spPr>
        <p:txBody>
          <a:bodyPr>
            <a:noAutofit/>
          </a:bodyPr>
          <a:lstStyle/>
          <a:p>
            <a:pPr algn="l"/>
            <a:r>
              <a:rPr lang="en-US" b="1" dirty="0" smtClean="0">
                <a:latin typeface="Tahoma" panose="020B0604030504040204" pitchFamily="34" charset="0"/>
                <a:ea typeface="Tahoma" panose="020B0604030504040204" pitchFamily="34" charset="0"/>
                <a:cs typeface="Tahoma" panose="020B0604030504040204" pitchFamily="34" charset="0"/>
              </a:rPr>
              <a:t>Register Usage </a:t>
            </a:r>
          </a:p>
        </p:txBody>
      </p:sp>
      <p:sp>
        <p:nvSpPr>
          <p:cNvPr id="31" name="Rectangle 3"/>
          <p:cNvSpPr>
            <a:spLocks noChangeArrowheads="1"/>
          </p:cNvSpPr>
          <p:nvPr/>
        </p:nvSpPr>
        <p:spPr bwMode="gray">
          <a:xfrm>
            <a:off x="3674533" y="3557042"/>
            <a:ext cx="914400" cy="228600"/>
          </a:xfrm>
          <a:prstGeom prst="rect">
            <a:avLst/>
          </a:prstGeom>
          <a:solidFill>
            <a:srgbClr val="6699FF"/>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r8</a:t>
            </a:r>
          </a:p>
        </p:txBody>
      </p:sp>
      <p:sp>
        <p:nvSpPr>
          <p:cNvPr id="32" name="Rectangle 4"/>
          <p:cNvSpPr>
            <a:spLocks noChangeArrowheads="1"/>
          </p:cNvSpPr>
          <p:nvPr/>
        </p:nvSpPr>
        <p:spPr bwMode="gray">
          <a:xfrm>
            <a:off x="3674533" y="3785642"/>
            <a:ext cx="914400" cy="228600"/>
          </a:xfrm>
          <a:prstGeom prst="rect">
            <a:avLst/>
          </a:prstGeom>
          <a:solidFill>
            <a:srgbClr val="6699FF"/>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r9/sb</a:t>
            </a:r>
          </a:p>
        </p:txBody>
      </p:sp>
      <p:sp>
        <p:nvSpPr>
          <p:cNvPr id="33" name="Rectangle 5"/>
          <p:cNvSpPr>
            <a:spLocks noChangeArrowheads="1"/>
          </p:cNvSpPr>
          <p:nvPr/>
        </p:nvSpPr>
        <p:spPr bwMode="gray">
          <a:xfrm>
            <a:off x="3674533" y="4014242"/>
            <a:ext cx="914400" cy="228600"/>
          </a:xfrm>
          <a:prstGeom prst="rect">
            <a:avLst/>
          </a:prstGeom>
          <a:solidFill>
            <a:srgbClr val="6699FF"/>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r10/sl</a:t>
            </a:r>
          </a:p>
        </p:txBody>
      </p:sp>
      <p:sp>
        <p:nvSpPr>
          <p:cNvPr id="34" name="Rectangle 6"/>
          <p:cNvSpPr>
            <a:spLocks noChangeArrowheads="1"/>
          </p:cNvSpPr>
          <p:nvPr/>
        </p:nvSpPr>
        <p:spPr bwMode="gray">
          <a:xfrm>
            <a:off x="3674533" y="4242842"/>
            <a:ext cx="914400" cy="228600"/>
          </a:xfrm>
          <a:prstGeom prst="rect">
            <a:avLst/>
          </a:prstGeom>
          <a:solidFill>
            <a:srgbClr val="6699FF"/>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r11</a:t>
            </a:r>
          </a:p>
        </p:txBody>
      </p:sp>
      <p:sp>
        <p:nvSpPr>
          <p:cNvPr id="35" name="Rectangle 7"/>
          <p:cNvSpPr>
            <a:spLocks noChangeArrowheads="1"/>
          </p:cNvSpPr>
          <p:nvPr/>
        </p:nvSpPr>
        <p:spPr bwMode="gray">
          <a:xfrm>
            <a:off x="3674533" y="4852442"/>
            <a:ext cx="914400" cy="228600"/>
          </a:xfrm>
          <a:prstGeom prst="rect">
            <a:avLst/>
          </a:prstGeom>
          <a:solidFill>
            <a:srgbClr val="007FAC"/>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nchor="ctr"/>
          <a:lstStyle/>
          <a:p>
            <a:pPr>
              <a:spcAft>
                <a:spcPts val="0"/>
              </a:spcAft>
              <a:defRPr/>
            </a:pPr>
            <a:r>
              <a:rPr lang="en-US" sz="1400" b="1" kern="0">
                <a:solidFill>
                  <a:srgbClr val="FFFFFF"/>
                </a:solidFill>
                <a:latin typeface="Courier New" charset="0"/>
                <a:ea typeface="ＭＳ Ｐゴシック" charset="0"/>
                <a:cs typeface="ＭＳ Ｐゴシック" charset="0"/>
              </a:rPr>
              <a:t>r12</a:t>
            </a:r>
          </a:p>
        </p:txBody>
      </p:sp>
      <p:sp>
        <p:nvSpPr>
          <p:cNvPr id="36" name="Rectangle 8"/>
          <p:cNvSpPr>
            <a:spLocks noChangeArrowheads="1"/>
          </p:cNvSpPr>
          <p:nvPr/>
        </p:nvSpPr>
        <p:spPr bwMode="gray">
          <a:xfrm>
            <a:off x="3674533" y="5462042"/>
            <a:ext cx="914400" cy="228600"/>
          </a:xfrm>
          <a:prstGeom prst="rect">
            <a:avLst/>
          </a:prstGeom>
          <a:solidFill>
            <a:srgbClr val="FFCC00"/>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r13/sp</a:t>
            </a:r>
          </a:p>
        </p:txBody>
      </p:sp>
      <p:sp>
        <p:nvSpPr>
          <p:cNvPr id="37" name="Rectangle 9"/>
          <p:cNvSpPr>
            <a:spLocks noChangeArrowheads="1"/>
          </p:cNvSpPr>
          <p:nvPr/>
        </p:nvSpPr>
        <p:spPr bwMode="gray">
          <a:xfrm>
            <a:off x="3674533" y="5690642"/>
            <a:ext cx="914400" cy="228600"/>
          </a:xfrm>
          <a:prstGeom prst="rect">
            <a:avLst/>
          </a:prstGeom>
          <a:solidFill>
            <a:srgbClr val="FFCC00"/>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r14/lr</a:t>
            </a:r>
          </a:p>
        </p:txBody>
      </p:sp>
      <p:sp>
        <p:nvSpPr>
          <p:cNvPr id="38" name="Rectangle 10"/>
          <p:cNvSpPr>
            <a:spLocks noChangeArrowheads="1"/>
          </p:cNvSpPr>
          <p:nvPr/>
        </p:nvSpPr>
        <p:spPr bwMode="gray">
          <a:xfrm>
            <a:off x="3674533" y="5919242"/>
            <a:ext cx="914400" cy="228600"/>
          </a:xfrm>
          <a:prstGeom prst="rect">
            <a:avLst/>
          </a:prstGeom>
          <a:solidFill>
            <a:srgbClr val="FFCC00"/>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r15/pc</a:t>
            </a:r>
          </a:p>
        </p:txBody>
      </p:sp>
      <p:sp>
        <p:nvSpPr>
          <p:cNvPr id="39" name="Rectangle 11"/>
          <p:cNvSpPr>
            <a:spLocks noChangeArrowheads="1"/>
          </p:cNvSpPr>
          <p:nvPr/>
        </p:nvSpPr>
        <p:spPr bwMode="gray">
          <a:xfrm>
            <a:off x="3674533" y="1271042"/>
            <a:ext cx="914400" cy="228600"/>
          </a:xfrm>
          <a:prstGeom prst="rect">
            <a:avLst/>
          </a:prstGeom>
          <a:solidFill>
            <a:srgbClr val="FF9933"/>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r0</a:t>
            </a:r>
          </a:p>
        </p:txBody>
      </p:sp>
      <p:sp>
        <p:nvSpPr>
          <p:cNvPr id="40" name="Rectangle 12"/>
          <p:cNvSpPr>
            <a:spLocks noChangeArrowheads="1"/>
          </p:cNvSpPr>
          <p:nvPr/>
        </p:nvSpPr>
        <p:spPr bwMode="gray">
          <a:xfrm>
            <a:off x="3674533" y="1499642"/>
            <a:ext cx="914400" cy="228600"/>
          </a:xfrm>
          <a:prstGeom prst="rect">
            <a:avLst/>
          </a:prstGeom>
          <a:solidFill>
            <a:srgbClr val="FF9933"/>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r1</a:t>
            </a:r>
          </a:p>
        </p:txBody>
      </p:sp>
      <p:sp>
        <p:nvSpPr>
          <p:cNvPr id="41" name="Rectangle 13"/>
          <p:cNvSpPr>
            <a:spLocks noChangeArrowheads="1"/>
          </p:cNvSpPr>
          <p:nvPr/>
        </p:nvSpPr>
        <p:spPr bwMode="gray">
          <a:xfrm>
            <a:off x="3674533" y="1728242"/>
            <a:ext cx="914400" cy="228600"/>
          </a:xfrm>
          <a:prstGeom prst="rect">
            <a:avLst/>
          </a:prstGeom>
          <a:solidFill>
            <a:srgbClr val="FF9933"/>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r2</a:t>
            </a:r>
          </a:p>
        </p:txBody>
      </p:sp>
      <p:sp>
        <p:nvSpPr>
          <p:cNvPr id="42" name="Rectangle 14"/>
          <p:cNvSpPr>
            <a:spLocks noChangeArrowheads="1"/>
          </p:cNvSpPr>
          <p:nvPr/>
        </p:nvSpPr>
        <p:spPr bwMode="gray">
          <a:xfrm>
            <a:off x="3674533" y="1956842"/>
            <a:ext cx="914400" cy="228600"/>
          </a:xfrm>
          <a:prstGeom prst="rect">
            <a:avLst/>
          </a:prstGeom>
          <a:solidFill>
            <a:srgbClr val="FF9933"/>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r3</a:t>
            </a:r>
          </a:p>
        </p:txBody>
      </p:sp>
      <p:sp>
        <p:nvSpPr>
          <p:cNvPr id="43" name="Rectangle 15"/>
          <p:cNvSpPr>
            <a:spLocks noChangeArrowheads="1"/>
          </p:cNvSpPr>
          <p:nvPr/>
        </p:nvSpPr>
        <p:spPr bwMode="gray">
          <a:xfrm>
            <a:off x="3674533" y="2642642"/>
            <a:ext cx="914400" cy="228600"/>
          </a:xfrm>
          <a:prstGeom prst="rect">
            <a:avLst/>
          </a:prstGeom>
          <a:solidFill>
            <a:srgbClr val="6699FF"/>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r4</a:t>
            </a:r>
          </a:p>
        </p:txBody>
      </p:sp>
      <p:sp>
        <p:nvSpPr>
          <p:cNvPr id="44" name="Rectangle 16"/>
          <p:cNvSpPr>
            <a:spLocks noChangeArrowheads="1"/>
          </p:cNvSpPr>
          <p:nvPr/>
        </p:nvSpPr>
        <p:spPr bwMode="gray">
          <a:xfrm>
            <a:off x="3674533" y="2871242"/>
            <a:ext cx="914400" cy="228600"/>
          </a:xfrm>
          <a:prstGeom prst="rect">
            <a:avLst/>
          </a:prstGeom>
          <a:solidFill>
            <a:srgbClr val="6699FF"/>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r5</a:t>
            </a:r>
          </a:p>
        </p:txBody>
      </p:sp>
      <p:sp>
        <p:nvSpPr>
          <p:cNvPr id="45" name="Rectangle 17"/>
          <p:cNvSpPr>
            <a:spLocks noChangeArrowheads="1"/>
          </p:cNvSpPr>
          <p:nvPr/>
        </p:nvSpPr>
        <p:spPr bwMode="gray">
          <a:xfrm>
            <a:off x="3674533" y="3099842"/>
            <a:ext cx="914400" cy="228600"/>
          </a:xfrm>
          <a:prstGeom prst="rect">
            <a:avLst/>
          </a:prstGeom>
          <a:solidFill>
            <a:srgbClr val="6699FF"/>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r6</a:t>
            </a:r>
          </a:p>
        </p:txBody>
      </p:sp>
      <p:sp>
        <p:nvSpPr>
          <p:cNvPr id="46" name="Rectangle 18"/>
          <p:cNvSpPr>
            <a:spLocks noChangeArrowheads="1"/>
          </p:cNvSpPr>
          <p:nvPr/>
        </p:nvSpPr>
        <p:spPr bwMode="gray">
          <a:xfrm>
            <a:off x="3674533" y="3328442"/>
            <a:ext cx="914400" cy="228600"/>
          </a:xfrm>
          <a:prstGeom prst="rect">
            <a:avLst/>
          </a:prstGeom>
          <a:solidFill>
            <a:srgbClr val="6699FF"/>
          </a:solidFill>
          <a:ln w="12700">
            <a:solidFill>
              <a:srgbClr val="1D315B"/>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b="1" kern="0">
                <a:solidFill>
                  <a:sysClr val="windowText" lastClr="000000"/>
                </a:solidFill>
                <a:latin typeface="Courier New" charset="0"/>
                <a:ea typeface="ＭＳ Ｐゴシック" charset="0"/>
                <a:cs typeface="ＭＳ Ｐゴシック" charset="0"/>
              </a:rPr>
              <a:t>r7</a:t>
            </a:r>
          </a:p>
        </p:txBody>
      </p:sp>
      <p:sp>
        <p:nvSpPr>
          <p:cNvPr id="47" name="Rectangle 19"/>
          <p:cNvSpPr>
            <a:spLocks noChangeArrowheads="1"/>
          </p:cNvSpPr>
          <p:nvPr/>
        </p:nvSpPr>
        <p:spPr bwMode="black">
          <a:xfrm>
            <a:off x="1126484" y="3179565"/>
            <a:ext cx="2130499" cy="650178"/>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6838" tIns="47625" rIns="96838" bIns="47625" anchor="ctr">
            <a:spAutoFit/>
          </a:bodyPr>
          <a:lstStyle/>
          <a:p>
            <a:pPr>
              <a:spcAft>
                <a:spcPts val="0"/>
              </a:spcAft>
              <a:defRPr/>
            </a:pPr>
            <a:r>
              <a:rPr lang="en-US"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Register variables</a:t>
            </a:r>
          </a:p>
          <a:p>
            <a:pPr>
              <a:spcAft>
                <a:spcPts val="0"/>
              </a:spcAft>
              <a:defRPr/>
            </a:pPr>
            <a:r>
              <a:rPr lang="en-US"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Must be preserved</a:t>
            </a:r>
          </a:p>
        </p:txBody>
      </p:sp>
      <p:sp>
        <p:nvSpPr>
          <p:cNvPr id="48" name="Rectangle 20"/>
          <p:cNvSpPr>
            <a:spLocks noChangeArrowheads="1"/>
          </p:cNvSpPr>
          <p:nvPr/>
        </p:nvSpPr>
        <p:spPr bwMode="auto">
          <a:xfrm>
            <a:off x="668817" y="1021007"/>
            <a:ext cx="2678617" cy="14779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nchor="ctr" anchorCtr="1">
            <a:spAutoFit/>
          </a:bodyPr>
          <a:lstStyle/>
          <a:p>
            <a:pPr>
              <a:spcAft>
                <a:spcPts val="0"/>
              </a:spcAft>
              <a:defRPr/>
            </a:pPr>
            <a:r>
              <a:rPr lang="en-US"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Arguments into function</a:t>
            </a:r>
          </a:p>
          <a:p>
            <a:pPr>
              <a:spcAft>
                <a:spcPts val="0"/>
              </a:spcAft>
              <a:defRPr/>
            </a:pPr>
            <a:r>
              <a:rPr lang="en-US"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Result(s) from function</a:t>
            </a:r>
          </a:p>
          <a:p>
            <a:pPr>
              <a:spcAft>
                <a:spcPts val="0"/>
              </a:spcAft>
              <a:defRPr/>
            </a:pPr>
            <a:r>
              <a:rPr lang="en-US"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otherwise corruptible</a:t>
            </a:r>
          </a:p>
          <a:p>
            <a:pPr>
              <a:spcAft>
                <a:spcPts val="0"/>
              </a:spcAft>
              <a:defRPr/>
            </a:pPr>
            <a:r>
              <a:rPr lang="en-US"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a:t>
            </a:r>
            <a:r>
              <a:rPr lang="en-GB"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Additional parameters </a:t>
            </a:r>
          </a:p>
          <a:p>
            <a:pPr>
              <a:spcAft>
                <a:spcPts val="0"/>
              </a:spcAft>
              <a:defRPr/>
            </a:pPr>
            <a:r>
              <a:rPr lang="en-GB"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passed on stack)</a:t>
            </a:r>
            <a:endParaRPr lang="en-US"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49" name="Rectangle 21"/>
          <p:cNvSpPr>
            <a:spLocks noChangeArrowheads="1"/>
          </p:cNvSpPr>
          <p:nvPr/>
        </p:nvSpPr>
        <p:spPr bwMode="black">
          <a:xfrm>
            <a:off x="1239234" y="4667053"/>
            <a:ext cx="1905000" cy="650178"/>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6838" tIns="47625" rIns="96838" bIns="47625" anchor="ctr">
            <a:spAutoFit/>
          </a:bodyPr>
          <a:lstStyle/>
          <a:p>
            <a:pPr algn="ctr">
              <a:spcAft>
                <a:spcPts val="0"/>
              </a:spcAft>
              <a:defRPr/>
            </a:pPr>
            <a:r>
              <a:rPr lang="en-US"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Scratch register</a:t>
            </a:r>
          </a:p>
          <a:p>
            <a:pPr algn="ctr">
              <a:spcAft>
                <a:spcPts val="0"/>
              </a:spcAft>
              <a:defRPr/>
            </a:pPr>
            <a:r>
              <a:rPr lang="en-US"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(corruptible)</a:t>
            </a:r>
          </a:p>
        </p:txBody>
      </p:sp>
      <p:sp>
        <p:nvSpPr>
          <p:cNvPr id="50" name="Rectangle 22"/>
          <p:cNvSpPr>
            <a:spLocks noChangeArrowheads="1"/>
          </p:cNvSpPr>
          <p:nvPr/>
        </p:nvSpPr>
        <p:spPr bwMode="black">
          <a:xfrm>
            <a:off x="1239234" y="5406479"/>
            <a:ext cx="1905000" cy="828675"/>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6838" tIns="47625" rIns="96838" bIns="47625" anchor="ctr">
            <a:spAutoFit/>
          </a:bodyPr>
          <a:lstStyle/>
          <a:p>
            <a:pPr algn="r">
              <a:spcAft>
                <a:spcPts val="0"/>
              </a:spcAft>
              <a:defRPr/>
            </a:pPr>
            <a:r>
              <a:rPr lang="en-US" sz="1600"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Stack Pointer</a:t>
            </a:r>
            <a:br>
              <a:rPr lang="en-US" sz="1600"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sz="1600"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Link Register</a:t>
            </a:r>
          </a:p>
          <a:p>
            <a:pPr algn="r">
              <a:spcAft>
                <a:spcPts val="0"/>
              </a:spcAft>
              <a:defRPr/>
            </a:pPr>
            <a:r>
              <a:rPr lang="en-US" sz="1600" kern="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Program Counter</a:t>
            </a:r>
          </a:p>
        </p:txBody>
      </p:sp>
      <p:sp>
        <p:nvSpPr>
          <p:cNvPr id="52" name="Rectangle 24"/>
          <p:cNvSpPr>
            <a:spLocks noChangeArrowheads="1"/>
          </p:cNvSpPr>
          <p:nvPr/>
        </p:nvSpPr>
        <p:spPr bwMode="gray">
          <a:xfrm>
            <a:off x="3674533" y="890042"/>
            <a:ext cx="914400" cy="307975"/>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6838" tIns="47625" rIns="96838" bIns="47625" anchor="ctr">
            <a:spAutoFit/>
          </a:bodyPr>
          <a:lstStyle/>
          <a:p>
            <a:pPr>
              <a:spcAft>
                <a:spcPts val="0"/>
              </a:spcAft>
              <a:defRPr/>
            </a:pPr>
            <a:r>
              <a:rPr lang="en-US" sz="1400" b="1" kern="0" dirty="0">
                <a:solidFill>
                  <a:sysClr val="windowText" lastClr="000000"/>
                </a:solidFill>
                <a:latin typeface="Garamond" charset="0"/>
                <a:ea typeface="ＭＳ Ｐゴシック" charset="0"/>
                <a:cs typeface="ＭＳ Ｐゴシック" charset="0"/>
              </a:rPr>
              <a:t>Register</a:t>
            </a:r>
          </a:p>
        </p:txBody>
      </p:sp>
      <p:sp>
        <p:nvSpPr>
          <p:cNvPr id="53" name="Rectangle 25"/>
          <p:cNvSpPr>
            <a:spLocks noChangeArrowheads="1"/>
          </p:cNvSpPr>
          <p:nvPr/>
        </p:nvSpPr>
        <p:spPr bwMode="auto">
          <a:xfrm>
            <a:off x="4630060" y="3791993"/>
            <a:ext cx="4343400" cy="228600"/>
          </a:xfrm>
          <a:prstGeom prst="rect">
            <a:avLst/>
          </a:prstGeom>
          <a:noFill/>
          <a:ln>
            <a:noFill/>
          </a:ln>
          <a:effectLst/>
          <a:extLst>
            <a:ext uri="{909E8E84-426E-40dd-AFC4-6F175D3DCCD1}">
              <a14:hiddenFill xmlns:a14="http://schemas.microsoft.com/office/drawing/2010/main" xmlns="">
                <a:solidFill>
                  <a:srgbClr val="CCFFCC"/>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kern="0" dirty="0">
                <a:latin typeface="Tahoma" panose="020B0604030504040204" pitchFamily="34" charset="0"/>
                <a:ea typeface="Tahoma" panose="020B0604030504040204" pitchFamily="34" charset="0"/>
                <a:cs typeface="Tahoma" panose="020B0604030504040204" pitchFamily="34" charset="0"/>
              </a:rPr>
              <a:t>- Stack base</a:t>
            </a:r>
          </a:p>
        </p:txBody>
      </p:sp>
      <p:sp>
        <p:nvSpPr>
          <p:cNvPr id="54" name="Rectangle 26"/>
          <p:cNvSpPr>
            <a:spLocks noChangeArrowheads="1"/>
          </p:cNvSpPr>
          <p:nvPr/>
        </p:nvSpPr>
        <p:spPr bwMode="auto">
          <a:xfrm>
            <a:off x="4630060" y="4014242"/>
            <a:ext cx="4111699" cy="228600"/>
          </a:xfrm>
          <a:prstGeom prst="rect">
            <a:avLst/>
          </a:prstGeom>
          <a:noFill/>
          <a:ln>
            <a:noFill/>
          </a:ln>
          <a:effectLst/>
          <a:extLst>
            <a:ext uri="{909E8E84-426E-40dd-AFC4-6F175D3DCCD1}">
              <a14:hiddenFill xmlns:a14="http://schemas.microsoft.com/office/drawing/2010/main" xmlns="">
                <a:solidFill>
                  <a:srgbClr val="CCFFCC"/>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kern="0" dirty="0">
                <a:latin typeface="Tahoma" panose="020B0604030504040204" pitchFamily="34" charset="0"/>
                <a:ea typeface="Tahoma" panose="020B0604030504040204" pitchFamily="34" charset="0"/>
                <a:cs typeface="Tahoma" panose="020B0604030504040204" pitchFamily="34" charset="0"/>
              </a:rPr>
              <a:t>- Stack limit if software stack checking selected</a:t>
            </a:r>
          </a:p>
        </p:txBody>
      </p:sp>
      <p:sp>
        <p:nvSpPr>
          <p:cNvPr id="55" name="Rectangle 27"/>
          <p:cNvSpPr>
            <a:spLocks noChangeArrowheads="1"/>
          </p:cNvSpPr>
          <p:nvPr/>
        </p:nvSpPr>
        <p:spPr bwMode="auto">
          <a:xfrm>
            <a:off x="4579408" y="5696993"/>
            <a:ext cx="4343400" cy="228600"/>
          </a:xfrm>
          <a:prstGeom prst="rect">
            <a:avLst/>
          </a:prstGeom>
          <a:noFill/>
          <a:ln>
            <a:noFill/>
          </a:ln>
          <a:effectLst/>
          <a:extLst>
            <a:ext uri="{909E8E84-426E-40dd-AFC4-6F175D3DCCD1}">
              <a14:hiddenFill xmlns:a14="http://schemas.microsoft.com/office/drawing/2010/main" xmlns="">
                <a:solidFill>
                  <a:srgbClr val="CCFFCC"/>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kern="0" dirty="0">
                <a:latin typeface="Tahoma" panose="020B0604030504040204" pitchFamily="34" charset="0"/>
                <a:ea typeface="Tahoma" panose="020B0604030504040204" pitchFamily="34" charset="0"/>
                <a:cs typeface="Tahoma" panose="020B0604030504040204" pitchFamily="34" charset="0"/>
              </a:rPr>
              <a:t>- R14 can be used as a temporary once value stacked</a:t>
            </a:r>
          </a:p>
        </p:txBody>
      </p:sp>
      <p:sp>
        <p:nvSpPr>
          <p:cNvPr id="56" name="Rectangle 28"/>
          <p:cNvSpPr>
            <a:spLocks noChangeArrowheads="1"/>
          </p:cNvSpPr>
          <p:nvPr/>
        </p:nvSpPr>
        <p:spPr bwMode="auto">
          <a:xfrm>
            <a:off x="4579408" y="5484267"/>
            <a:ext cx="4343400" cy="228600"/>
          </a:xfrm>
          <a:prstGeom prst="rect">
            <a:avLst/>
          </a:prstGeom>
          <a:noFill/>
          <a:ln>
            <a:noFill/>
          </a:ln>
          <a:effectLst/>
          <a:extLst>
            <a:ext uri="{909E8E84-426E-40dd-AFC4-6F175D3DCCD1}">
              <a14:hiddenFill xmlns:a14="http://schemas.microsoft.com/office/drawing/2010/main" xmlns="">
                <a:solidFill>
                  <a:srgbClr val="CCFFCC"/>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Aft>
                <a:spcPts val="0"/>
              </a:spcAft>
              <a:defRPr/>
            </a:pPr>
            <a:r>
              <a:rPr lang="en-US" sz="1400" kern="0" dirty="0">
                <a:latin typeface="Tahoma" panose="020B0604030504040204" pitchFamily="34" charset="0"/>
                <a:ea typeface="Tahoma" panose="020B0604030504040204" pitchFamily="34" charset="0"/>
                <a:cs typeface="Tahoma" panose="020B0604030504040204" pitchFamily="34" charset="0"/>
              </a:rPr>
              <a:t>- SP should always be 8-byte (2 word) aligned</a:t>
            </a:r>
          </a:p>
        </p:txBody>
      </p:sp>
      <p:sp>
        <p:nvSpPr>
          <p:cNvPr id="2" name="Left Brace 1"/>
          <p:cNvSpPr/>
          <p:nvPr/>
        </p:nvSpPr>
        <p:spPr>
          <a:xfrm>
            <a:off x="3393713" y="1271042"/>
            <a:ext cx="204620"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Left Brace 29"/>
          <p:cNvSpPr/>
          <p:nvPr/>
        </p:nvSpPr>
        <p:spPr>
          <a:xfrm>
            <a:off x="3412763" y="2652166"/>
            <a:ext cx="185570" cy="170497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15104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Hardware</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solidFill>
                  <a:srgbClr val="000000"/>
                </a:solidFill>
              </a:rPr>
              <a:pPr/>
              <a:t>28</a:t>
            </a:fld>
            <a:endParaRPr lang="en-US">
              <a:solidFill>
                <a:srgbClr val="000000"/>
              </a:solidFill>
            </a:endParaRPr>
          </a:p>
        </p:txBody>
      </p:sp>
      <p:sp>
        <p:nvSpPr>
          <p:cNvPr id="7" name="TextBox 6"/>
          <p:cNvSpPr txBox="1"/>
          <p:nvPr/>
        </p:nvSpPr>
        <p:spPr>
          <a:xfrm>
            <a:off x="4778362" y="1534712"/>
            <a:ext cx="4365638" cy="2585323"/>
          </a:xfrm>
          <a:prstGeom prst="rect">
            <a:avLst/>
          </a:prstGeom>
          <a:noFill/>
        </p:spPr>
        <p:txBody>
          <a:bodyPr wrap="square" rtlCol="0">
            <a:spAutoFit/>
          </a:bodyPr>
          <a:lstStyle/>
          <a:p>
            <a:r>
              <a:rPr lang="en-US" b="1" dirty="0">
                <a:solidFill>
                  <a:srgbClr val="990000"/>
                </a:solidFill>
                <a:latin typeface="Calibri"/>
              </a:rPr>
              <a:t>Raspberry Pi 2</a:t>
            </a:r>
          </a:p>
          <a:p>
            <a:r>
              <a:rPr lang="en-US" sz="1600" dirty="0" smtClean="0">
                <a:solidFill>
                  <a:srgbClr val="990000"/>
                </a:solidFill>
                <a:latin typeface="Calibri"/>
              </a:rPr>
              <a:t>BCM2836 </a:t>
            </a:r>
            <a:r>
              <a:rPr lang="en-US" sz="1600" dirty="0" err="1" smtClean="0">
                <a:solidFill>
                  <a:srgbClr val="990000"/>
                </a:solidFill>
                <a:latin typeface="Calibri"/>
              </a:rPr>
              <a:t>SoC</a:t>
            </a:r>
            <a:endParaRPr lang="en-US" sz="1600" dirty="0" smtClean="0">
              <a:solidFill>
                <a:srgbClr val="990000"/>
              </a:solidFill>
              <a:latin typeface="Calibri"/>
            </a:endParaRPr>
          </a:p>
          <a:p>
            <a:r>
              <a:rPr lang="en-US" sz="1600" dirty="0" smtClean="0">
                <a:solidFill>
                  <a:srgbClr val="990000"/>
                </a:solidFill>
                <a:latin typeface="Calibri"/>
              </a:rPr>
              <a:t>Broadcom 900 </a:t>
            </a:r>
            <a:r>
              <a:rPr lang="en-US" sz="1600" dirty="0">
                <a:solidFill>
                  <a:srgbClr val="990000"/>
                </a:solidFill>
                <a:latin typeface="Calibri"/>
              </a:rPr>
              <a:t>MHz quad-</a:t>
            </a:r>
            <a:r>
              <a:rPr lang="en-US" sz="1600" dirty="0" smtClean="0">
                <a:solidFill>
                  <a:srgbClr val="990000"/>
                </a:solidFill>
                <a:latin typeface="Calibri"/>
              </a:rPr>
              <a:t>core ARMCortex</a:t>
            </a:r>
            <a:r>
              <a:rPr lang="en-US" sz="1600" dirty="0">
                <a:solidFill>
                  <a:srgbClr val="990000"/>
                </a:solidFill>
                <a:latin typeface="Calibri"/>
              </a:rPr>
              <a:t>-</a:t>
            </a:r>
            <a:r>
              <a:rPr lang="en-US" sz="1600" dirty="0" smtClean="0">
                <a:solidFill>
                  <a:srgbClr val="990000"/>
                </a:solidFill>
                <a:latin typeface="Calibri"/>
              </a:rPr>
              <a:t>A7</a:t>
            </a:r>
          </a:p>
          <a:p>
            <a:r>
              <a:rPr lang="en-US" sz="1600" dirty="0" smtClean="0">
                <a:solidFill>
                  <a:srgbClr val="990000"/>
                </a:solidFill>
                <a:latin typeface="Calibri"/>
              </a:rPr>
              <a:t>Cores: 4</a:t>
            </a:r>
          </a:p>
          <a:p>
            <a:r>
              <a:rPr lang="en-US" sz="1600" dirty="0" smtClean="0">
                <a:solidFill>
                  <a:srgbClr val="990000"/>
                </a:solidFill>
                <a:latin typeface="Calibri"/>
              </a:rPr>
              <a:t>L1 cache: 32 KB instruction, 32 KB data *</a:t>
            </a:r>
          </a:p>
          <a:p>
            <a:r>
              <a:rPr lang="en-US" sz="1600" dirty="0" smtClean="0">
                <a:solidFill>
                  <a:srgbClr val="990000"/>
                </a:solidFill>
                <a:latin typeface="Calibri"/>
              </a:rPr>
              <a:t>L2 cache: 512 KB *</a:t>
            </a:r>
            <a:endParaRPr lang="en-US" sz="1600" dirty="0">
              <a:solidFill>
                <a:srgbClr val="990000"/>
              </a:solidFill>
              <a:latin typeface="Calibri"/>
            </a:endParaRPr>
          </a:p>
          <a:p>
            <a:r>
              <a:rPr lang="en-US" sz="1600" dirty="0" smtClean="0">
                <a:solidFill>
                  <a:srgbClr val="990000"/>
                </a:solidFill>
                <a:latin typeface="Calibri"/>
              </a:rPr>
              <a:t>RAM:  </a:t>
            </a:r>
            <a:r>
              <a:rPr lang="en-US" sz="1600" dirty="0">
                <a:solidFill>
                  <a:srgbClr val="990000"/>
                </a:solidFill>
                <a:latin typeface="Calibri"/>
              </a:rPr>
              <a:t>1 GB </a:t>
            </a:r>
            <a:r>
              <a:rPr lang="en-US" sz="1600" dirty="0" smtClean="0">
                <a:solidFill>
                  <a:srgbClr val="990000"/>
                </a:solidFill>
                <a:latin typeface="Calibri"/>
              </a:rPr>
              <a:t>RAM (off chip)</a:t>
            </a:r>
            <a:endParaRPr lang="en-US" sz="1600" dirty="0">
              <a:solidFill>
                <a:srgbClr val="990000"/>
              </a:solidFill>
              <a:latin typeface="Calibri"/>
            </a:endParaRPr>
          </a:p>
          <a:p>
            <a:r>
              <a:rPr lang="en-US" sz="1600" dirty="0">
                <a:solidFill>
                  <a:srgbClr val="990000"/>
                </a:solidFill>
                <a:latin typeface="Calibri"/>
              </a:rPr>
              <a:t>SDHC slot for Flash</a:t>
            </a:r>
          </a:p>
          <a:p>
            <a:r>
              <a:rPr lang="en-US" sz="1600" dirty="0">
                <a:solidFill>
                  <a:srgbClr val="990000"/>
                </a:solidFill>
                <a:latin typeface="Calibri"/>
              </a:rPr>
              <a:t>Broadcom </a:t>
            </a:r>
            <a:r>
              <a:rPr lang="en-US" sz="1600" dirty="0" err="1">
                <a:solidFill>
                  <a:srgbClr val="990000"/>
                </a:solidFill>
                <a:latin typeface="Calibri"/>
              </a:rPr>
              <a:t>VideoCore</a:t>
            </a:r>
            <a:r>
              <a:rPr lang="en-US" sz="1600" dirty="0">
                <a:solidFill>
                  <a:srgbClr val="990000"/>
                </a:solidFill>
                <a:latin typeface="Calibri"/>
              </a:rPr>
              <a:t> IV</a:t>
            </a:r>
          </a:p>
          <a:p>
            <a:r>
              <a:rPr lang="en-US" sz="1600" dirty="0">
                <a:solidFill>
                  <a:srgbClr val="990000"/>
                </a:solidFill>
                <a:latin typeface="Calibri"/>
              </a:rPr>
              <a:t>Released Feb 2015</a:t>
            </a:r>
          </a:p>
        </p:txBody>
      </p:sp>
      <p:sp>
        <p:nvSpPr>
          <p:cNvPr id="5" name="TextBox 4"/>
          <p:cNvSpPr txBox="1"/>
          <p:nvPr/>
        </p:nvSpPr>
        <p:spPr>
          <a:xfrm>
            <a:off x="6857611" y="5977012"/>
            <a:ext cx="2286389" cy="276999"/>
          </a:xfrm>
          <a:prstGeom prst="rect">
            <a:avLst/>
          </a:prstGeom>
          <a:noFill/>
        </p:spPr>
        <p:txBody>
          <a:bodyPr wrap="square" rtlCol="0">
            <a:spAutoFit/>
          </a:bodyPr>
          <a:lstStyle/>
          <a:p>
            <a:r>
              <a:rPr lang="en-US" sz="1200" dirty="0" smtClean="0"/>
              <a:t>* Estimate based on sleuthing…</a:t>
            </a:r>
            <a:endParaRPr lang="en-US" sz="1200" dirty="0"/>
          </a:p>
        </p:txBody>
      </p:sp>
      <p:pic>
        <p:nvPicPr>
          <p:cNvPr id="9" name="Picture 8" descr="rpi-platfor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65" y="1438863"/>
            <a:ext cx="4077982" cy="2721535"/>
          </a:xfrm>
          <a:prstGeom prst="rect">
            <a:avLst/>
          </a:prstGeom>
        </p:spPr>
      </p:pic>
      <p:sp>
        <p:nvSpPr>
          <p:cNvPr id="6" name="TextBox 5"/>
          <p:cNvSpPr txBox="1"/>
          <p:nvPr/>
        </p:nvSpPr>
        <p:spPr>
          <a:xfrm>
            <a:off x="842316" y="4613033"/>
            <a:ext cx="3356309" cy="369332"/>
          </a:xfrm>
          <a:prstGeom prst="rect">
            <a:avLst/>
          </a:prstGeom>
          <a:noFill/>
        </p:spPr>
        <p:txBody>
          <a:bodyPr wrap="square" rtlCol="0">
            <a:spAutoFit/>
          </a:bodyPr>
          <a:lstStyle/>
          <a:p>
            <a:r>
              <a:rPr lang="en-US" b="1" dirty="0" smtClean="0"/>
              <a:t>AND lots of I/O devices</a:t>
            </a:r>
            <a:r>
              <a:rPr lang="is-IS" b="1" dirty="0" smtClean="0"/>
              <a:t>…</a:t>
            </a:r>
            <a:endParaRPr lang="en-US" b="1" dirty="0"/>
          </a:p>
        </p:txBody>
      </p:sp>
    </p:spTree>
    <p:extLst>
      <p:ext uri="{BB962C8B-B14F-4D97-AF65-F5344CB8AC3E}">
        <p14:creationId xmlns:p14="http://schemas.microsoft.com/office/powerpoint/2010/main" val="2082639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Rpi</a:t>
            </a:r>
            <a:r>
              <a:rPr lang="en-US" dirty="0" smtClean="0"/>
              <a:t> Boot Process</a:t>
            </a:r>
            <a:endParaRPr lang="en-US" dirty="0"/>
          </a:p>
        </p:txBody>
      </p:sp>
      <p:sp>
        <p:nvSpPr>
          <p:cNvPr id="3" name="Content Placeholder 2"/>
          <p:cNvSpPr>
            <a:spLocks noGrp="1"/>
          </p:cNvSpPr>
          <p:nvPr>
            <p:ph idx="1"/>
          </p:nvPr>
        </p:nvSpPr>
        <p:spPr>
          <a:xfrm>
            <a:off x="457200" y="855364"/>
            <a:ext cx="8229600" cy="5046663"/>
          </a:xfrm>
        </p:spPr>
        <p:txBody>
          <a:bodyPr/>
          <a:lstStyle/>
          <a:p>
            <a:r>
              <a:rPr lang="en-US" dirty="0" smtClean="0"/>
              <a:t>3 </a:t>
            </a:r>
            <a:r>
              <a:rPr lang="en-US" dirty="0" err="1" smtClean="0"/>
              <a:t>bootloaders</a:t>
            </a:r>
            <a:endParaRPr lang="en-US" dirty="0" smtClean="0"/>
          </a:p>
          <a:p>
            <a:r>
              <a:rPr lang="en-US" dirty="0" smtClean="0"/>
              <a:t>First stage (on-chip ROM): </a:t>
            </a:r>
          </a:p>
          <a:p>
            <a:pPr lvl="1"/>
            <a:r>
              <a:rPr lang="en-US" dirty="0" smtClean="0"/>
              <a:t>ARM in RESET mode</a:t>
            </a:r>
          </a:p>
          <a:p>
            <a:pPr lvl="1"/>
            <a:r>
              <a:rPr lang="en-US" dirty="0" smtClean="0"/>
              <a:t>Has code to load FAT32 file system on SD card and loads </a:t>
            </a:r>
            <a:r>
              <a:rPr lang="en-US" dirty="0" err="1" smtClean="0">
                <a:solidFill>
                  <a:srgbClr val="FF0000"/>
                </a:solidFill>
                <a:latin typeface="Courier"/>
                <a:cs typeface="Courier"/>
              </a:rPr>
              <a:t>bootcode.bin</a:t>
            </a:r>
            <a:r>
              <a:rPr lang="en-US" dirty="0" smtClean="0"/>
              <a:t> into memory to be used by GPU</a:t>
            </a:r>
          </a:p>
          <a:p>
            <a:pPr lvl="1"/>
            <a:endParaRPr lang="en-US" dirty="0" smtClean="0"/>
          </a:p>
          <a:p>
            <a:r>
              <a:rPr lang="en-US" dirty="0" smtClean="0"/>
              <a:t>Second stage (</a:t>
            </a:r>
            <a:r>
              <a:rPr lang="en-US" dirty="0" err="1" smtClean="0">
                <a:solidFill>
                  <a:srgbClr val="FF0000"/>
                </a:solidFill>
                <a:latin typeface="Courier"/>
                <a:cs typeface="Courier"/>
              </a:rPr>
              <a:t>bootcode.bin</a:t>
            </a:r>
            <a:r>
              <a:rPr lang="en-US" dirty="0" smtClean="0"/>
              <a:t>):</a:t>
            </a:r>
          </a:p>
          <a:p>
            <a:pPr lvl="1"/>
            <a:r>
              <a:rPr lang="en-US" dirty="0" smtClean="0"/>
              <a:t>Enables on-chip RAM</a:t>
            </a:r>
          </a:p>
          <a:p>
            <a:pPr lvl="1"/>
            <a:r>
              <a:rPr lang="en-US" dirty="0" smtClean="0"/>
              <a:t>Loads </a:t>
            </a:r>
            <a:r>
              <a:rPr lang="en-US" dirty="0" err="1" smtClean="0">
                <a:solidFill>
                  <a:srgbClr val="FF0000"/>
                </a:solidFill>
                <a:latin typeface="Courier"/>
                <a:cs typeface="Courier"/>
              </a:rPr>
              <a:t>start.elf</a:t>
            </a:r>
            <a:r>
              <a:rPr lang="en-US" dirty="0" smtClean="0">
                <a:solidFill>
                  <a:srgbClr val="FF0000"/>
                </a:solidFill>
                <a:latin typeface="Courier"/>
                <a:cs typeface="Courier"/>
              </a:rPr>
              <a:t> </a:t>
            </a:r>
            <a:r>
              <a:rPr lang="en-US" dirty="0" smtClean="0"/>
              <a:t>from SD card into memory for GPU</a:t>
            </a:r>
          </a:p>
          <a:p>
            <a:pPr lvl="1"/>
            <a:endParaRPr lang="en-US" dirty="0" smtClean="0"/>
          </a:p>
          <a:p>
            <a:r>
              <a:rPr lang="en-US" dirty="0" smtClean="0"/>
              <a:t>Third stage (</a:t>
            </a:r>
            <a:r>
              <a:rPr lang="en-US" dirty="0" err="1" smtClean="0">
                <a:solidFill>
                  <a:srgbClr val="FF0000"/>
                </a:solidFill>
                <a:latin typeface="Courier"/>
                <a:cs typeface="Courier"/>
              </a:rPr>
              <a:t>start.elf</a:t>
            </a:r>
            <a:r>
              <a:rPr lang="en-US" dirty="0" smtClean="0"/>
              <a:t>):</a:t>
            </a:r>
          </a:p>
          <a:p>
            <a:pPr lvl="1"/>
            <a:r>
              <a:rPr lang="en-US" dirty="0" smtClean="0"/>
              <a:t>Contains GPU firmware and splits up the 1 GB of RAM between GPU and</a:t>
            </a:r>
            <a:r>
              <a:rPr lang="en-US" dirty="0"/>
              <a:t> </a:t>
            </a:r>
            <a:r>
              <a:rPr lang="en-US" dirty="0" smtClean="0"/>
              <a:t>ARM CPUs (more about this in lab1)</a:t>
            </a:r>
          </a:p>
          <a:p>
            <a:pPr lvl="1"/>
            <a:r>
              <a:rPr lang="en-US" dirty="0" smtClean="0"/>
              <a:t>Then looks on SD card for </a:t>
            </a:r>
            <a:r>
              <a:rPr lang="en-US" dirty="0" err="1" smtClean="0">
                <a:solidFill>
                  <a:srgbClr val="FF0000"/>
                </a:solidFill>
                <a:latin typeface="Courier"/>
                <a:cs typeface="Courier"/>
              </a:rPr>
              <a:t>kernel.img</a:t>
            </a:r>
            <a:r>
              <a:rPr lang="en-US" dirty="0" smtClean="0"/>
              <a:t> and loads it to </a:t>
            </a:r>
            <a:r>
              <a:rPr lang="en-US" dirty="0" smtClean="0">
                <a:solidFill>
                  <a:srgbClr val="FF0000"/>
                </a:solidFill>
                <a:latin typeface="Courier"/>
                <a:cs typeface="Courier"/>
              </a:rPr>
              <a:t>0x8000</a:t>
            </a:r>
            <a:r>
              <a:rPr lang="en-US" dirty="0" smtClean="0"/>
              <a:t> and sets *one* ARM CPU </a:t>
            </a:r>
            <a:r>
              <a:rPr lang="en-US" dirty="0" smtClean="0">
                <a:solidFill>
                  <a:srgbClr val="FF0000"/>
                </a:solidFill>
                <a:latin typeface="Courier"/>
                <a:cs typeface="Courier"/>
              </a:rPr>
              <a:t>pc=0x8000</a:t>
            </a:r>
          </a:p>
          <a:p>
            <a:pPr lvl="1"/>
            <a:r>
              <a:rPr lang="en-US" dirty="0" err="1">
                <a:solidFill>
                  <a:srgbClr val="FF0000"/>
                </a:solidFill>
              </a:rPr>
              <a:t>k</a:t>
            </a:r>
            <a:r>
              <a:rPr lang="en-US" dirty="0" err="1" smtClean="0">
                <a:solidFill>
                  <a:srgbClr val="FF0000"/>
                </a:solidFill>
              </a:rPr>
              <a:t>ernel.img</a:t>
            </a:r>
            <a:r>
              <a:rPr lang="en-US" dirty="0" smtClean="0"/>
              <a:t> -&gt; Enables JTAG hardware</a:t>
            </a:r>
            <a:endParaRPr lang="en-US" dirty="0" smtClean="0">
              <a:solidFill>
                <a:schemeClr val="accent1"/>
              </a:solidFill>
              <a:latin typeface="Courier"/>
              <a:cs typeface="Courier"/>
            </a:endParaRPr>
          </a:p>
        </p:txBody>
      </p:sp>
      <p:sp>
        <p:nvSpPr>
          <p:cNvPr id="4" name="Slide Number Placeholder 3"/>
          <p:cNvSpPr>
            <a:spLocks noGrp="1"/>
          </p:cNvSpPr>
          <p:nvPr>
            <p:ph type="sldNum" sz="quarter" idx="10"/>
          </p:nvPr>
        </p:nvSpPr>
        <p:spPr/>
        <p:txBody>
          <a:bodyPr/>
          <a:lstStyle/>
          <a:p>
            <a:fld id="{2674F618-CACE-4FD6-AC09-05B693CE5579}" type="slidenum">
              <a:rPr lang="en-US" smtClean="0">
                <a:solidFill>
                  <a:srgbClr val="000000"/>
                </a:solidFill>
              </a:rPr>
              <a:pPr/>
              <a:t>29</a:t>
            </a:fld>
            <a:endParaRPr lang="en-US">
              <a:solidFill>
                <a:srgbClr val="000000"/>
              </a:solidFill>
            </a:endParaRPr>
          </a:p>
        </p:txBody>
      </p:sp>
    </p:spTree>
    <p:extLst>
      <p:ext uri="{BB962C8B-B14F-4D97-AF65-F5344CB8AC3E}">
        <p14:creationId xmlns:p14="http://schemas.microsoft.com/office/powerpoint/2010/main" val="4237320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Lecture</a:t>
            </a:r>
            <a:endParaRPr lang="en-US" dirty="0"/>
          </a:p>
        </p:txBody>
      </p:sp>
      <p:sp>
        <p:nvSpPr>
          <p:cNvPr id="3" name="Content Placeholder 2"/>
          <p:cNvSpPr>
            <a:spLocks noGrp="1"/>
          </p:cNvSpPr>
          <p:nvPr>
            <p:ph idx="1"/>
          </p:nvPr>
        </p:nvSpPr>
        <p:spPr/>
        <p:txBody>
          <a:bodyPr/>
          <a:lstStyle/>
          <a:p>
            <a:r>
              <a:rPr lang="en-US" dirty="0" smtClean="0"/>
              <a:t>Exceptions</a:t>
            </a:r>
          </a:p>
          <a:p>
            <a:pPr lvl="1"/>
            <a:r>
              <a:rPr lang="en-US" dirty="0" smtClean="0"/>
              <a:t>Vector Table</a:t>
            </a:r>
          </a:p>
          <a:p>
            <a:pPr lvl="1"/>
            <a:endParaRPr lang="en-US" dirty="0"/>
          </a:p>
          <a:p>
            <a:r>
              <a:rPr lang="en-US" dirty="0" smtClean="0"/>
              <a:t>Pipelining</a:t>
            </a:r>
          </a:p>
          <a:p>
            <a:pPr lvl="1"/>
            <a:r>
              <a:rPr lang="en-US" dirty="0" smtClean="0"/>
              <a:t>What is it?</a:t>
            </a:r>
          </a:p>
          <a:p>
            <a:pPr lvl="1"/>
            <a:r>
              <a:rPr lang="en-US" dirty="0" smtClean="0"/>
              <a:t>Why do we do it?</a:t>
            </a:r>
          </a:p>
          <a:p>
            <a:pPr marL="457200" lvl="1" indent="0">
              <a:buNone/>
            </a:pPr>
            <a:endParaRPr lang="en-US" dirty="0"/>
          </a:p>
          <a:p>
            <a:r>
              <a:rPr lang="en-US" dirty="0" smtClean="0"/>
              <a:t>ARM ISA Introduction</a:t>
            </a:r>
          </a:p>
          <a:p>
            <a:pPr lvl="1"/>
            <a:r>
              <a:rPr lang="en-US" dirty="0">
                <a:ea typeface="ＭＳ Ｐゴシック" charset="0"/>
              </a:rPr>
              <a:t>Move operations</a:t>
            </a:r>
          </a:p>
          <a:p>
            <a:pPr lvl="1"/>
            <a:r>
              <a:rPr lang="en-US" dirty="0">
                <a:ea typeface="ＭＳ Ｐゴシック" charset="0"/>
              </a:rPr>
              <a:t>Arithmetic operations</a:t>
            </a:r>
          </a:p>
          <a:p>
            <a:pPr lvl="1"/>
            <a:r>
              <a:rPr lang="en-US" dirty="0">
                <a:ea typeface="ＭＳ Ｐゴシック" charset="0"/>
              </a:rPr>
              <a:t>Logical operations</a:t>
            </a:r>
          </a:p>
          <a:p>
            <a:pPr lvl="1"/>
            <a:r>
              <a:rPr lang="en-US" dirty="0">
                <a:ea typeface="ＭＳ Ｐゴシック" charset="0"/>
              </a:rPr>
              <a:t>Comparison operations</a:t>
            </a:r>
          </a:p>
          <a:p>
            <a:pPr lvl="1"/>
            <a:r>
              <a:rPr lang="en-US" dirty="0">
                <a:ea typeface="ＭＳ Ｐゴシック" charset="0"/>
              </a:rPr>
              <a:t>Multiply operations</a:t>
            </a:r>
            <a:endParaRPr lang="en-US" dirty="0"/>
          </a:p>
          <a:p>
            <a:pPr lvl="1"/>
            <a:r>
              <a:rPr lang="en-US" dirty="0">
                <a:ea typeface="ＭＳ Ｐゴシック" charset="0"/>
              </a:rPr>
              <a:t>Conditionals</a:t>
            </a:r>
          </a:p>
          <a:p>
            <a:endParaRPr lang="en-US" dirty="0"/>
          </a:p>
          <a:p>
            <a:pPr lvl="1"/>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3</a:t>
            </a:fld>
            <a:endParaRPr lang="en-US"/>
          </a:p>
        </p:txBody>
      </p:sp>
    </p:spTree>
    <p:extLst>
      <p:ext uri="{BB962C8B-B14F-4D97-AF65-F5344CB8AC3E}">
        <p14:creationId xmlns:p14="http://schemas.microsoft.com/office/powerpoint/2010/main" val="1112360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p:txBody>
          <a:bodyPr/>
          <a:lstStyle/>
          <a:p>
            <a:r>
              <a:rPr lang="en-US" sz="3200" dirty="0">
                <a:cs typeface="Arial"/>
              </a:rPr>
              <a:t>Interfacing Peripheral </a:t>
            </a:r>
            <a:r>
              <a:rPr lang="en-US" sz="3200" dirty="0" smtClean="0">
                <a:cs typeface="Arial"/>
              </a:rPr>
              <a:t/>
            </a:r>
            <a:br>
              <a:rPr lang="en-US" sz="3200" dirty="0" smtClean="0">
                <a:cs typeface="Arial"/>
              </a:rPr>
            </a:br>
            <a:r>
              <a:rPr lang="en-US" sz="3200" dirty="0" smtClean="0">
                <a:cs typeface="Arial"/>
              </a:rPr>
              <a:t>Devices to </a:t>
            </a:r>
            <a:r>
              <a:rPr lang="en-US" sz="3200" dirty="0">
                <a:cs typeface="Arial"/>
              </a:rPr>
              <a:t>the Processor</a:t>
            </a:r>
          </a:p>
        </p:txBody>
      </p:sp>
      <p:sp>
        <p:nvSpPr>
          <p:cNvPr id="10242" name="Rectangle 3"/>
          <p:cNvSpPr>
            <a:spLocks noGrp="1" noChangeArrowheads="1"/>
          </p:cNvSpPr>
          <p:nvPr>
            <p:ph type="body" idx="1"/>
          </p:nvPr>
        </p:nvSpPr>
        <p:spPr>
          <a:xfrm>
            <a:off x="457200" y="1228924"/>
            <a:ext cx="8229600" cy="5046663"/>
          </a:xfrm>
        </p:spPr>
        <p:txBody>
          <a:bodyPr/>
          <a:lstStyle/>
          <a:p>
            <a:r>
              <a:rPr lang="en-US" dirty="0">
                <a:latin typeface="Times New Roman" charset="0"/>
                <a:cs typeface="Arial" charset="0"/>
              </a:rPr>
              <a:t>So far we have looked at the ARM instruction set, programmer</a:t>
            </a:r>
            <a:r>
              <a:rPr lang="ja-JP" altLang="en-US" dirty="0">
                <a:latin typeface="Times New Roman" charset="0"/>
                <a:cs typeface="Arial" charset="0"/>
              </a:rPr>
              <a:t>’</a:t>
            </a:r>
            <a:r>
              <a:rPr lang="en-US" altLang="ja-JP" dirty="0">
                <a:latin typeface="Times New Roman" charset="0"/>
                <a:cs typeface="Arial" charset="0"/>
              </a:rPr>
              <a:t>s model</a:t>
            </a:r>
          </a:p>
          <a:p>
            <a:r>
              <a:rPr lang="en-US" dirty="0">
                <a:latin typeface="Times New Roman" charset="0"/>
                <a:cs typeface="Arial" charset="0"/>
              </a:rPr>
              <a:t>Up next: How do we interface peripheral devices to the processor?</a:t>
            </a:r>
          </a:p>
          <a:p>
            <a:r>
              <a:rPr lang="en-US" dirty="0">
                <a:latin typeface="Times New Roman" charset="0"/>
                <a:cs typeface="Arial" charset="0"/>
              </a:rPr>
              <a:t>We will look at</a:t>
            </a:r>
          </a:p>
          <a:p>
            <a:pPr lvl="1"/>
            <a:r>
              <a:rPr lang="en-US" dirty="0">
                <a:latin typeface="Times New Roman" charset="0"/>
                <a:cs typeface="Arial" charset="0"/>
              </a:rPr>
              <a:t>How do we set up (configure) peripheral devices?</a:t>
            </a:r>
          </a:p>
          <a:p>
            <a:pPr lvl="1"/>
            <a:r>
              <a:rPr lang="en-US" dirty="0">
                <a:latin typeface="Times New Roman" charset="0"/>
                <a:cs typeface="Arial" charset="0"/>
              </a:rPr>
              <a:t>How do we check the status of the devices?</a:t>
            </a:r>
          </a:p>
          <a:p>
            <a:pPr lvl="1"/>
            <a:r>
              <a:rPr lang="en-US" dirty="0">
                <a:latin typeface="Times New Roman" charset="0"/>
                <a:cs typeface="Arial" charset="0"/>
              </a:rPr>
              <a:t>How do we communicate with peripheral devices?</a:t>
            </a:r>
          </a:p>
        </p:txBody>
      </p:sp>
    </p:spTree>
    <p:extLst>
      <p:ext uri="{BB962C8B-B14F-4D97-AF65-F5344CB8AC3E}">
        <p14:creationId xmlns:p14="http://schemas.microsoft.com/office/powerpoint/2010/main" val="38171976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en-US" sz="3200" dirty="0">
                <a:cs typeface="Arial"/>
              </a:rPr>
              <a:t>Software Addressing of I/O Devices </a:t>
            </a:r>
          </a:p>
        </p:txBody>
      </p:sp>
      <p:sp>
        <p:nvSpPr>
          <p:cNvPr id="12290" name="Rectangle 3"/>
          <p:cNvSpPr>
            <a:spLocks noGrp="1" noChangeArrowheads="1"/>
          </p:cNvSpPr>
          <p:nvPr>
            <p:ph type="body" idx="1"/>
          </p:nvPr>
        </p:nvSpPr>
        <p:spPr/>
        <p:txBody>
          <a:bodyPr/>
          <a:lstStyle/>
          <a:p>
            <a:r>
              <a:rPr lang="en-US">
                <a:latin typeface="Times New Roman" charset="0"/>
                <a:cs typeface="Arial" charset="0"/>
              </a:rPr>
              <a:t>Two ways of addressing I/O devices from the CPU</a:t>
            </a:r>
          </a:p>
          <a:p>
            <a:pPr lvl="1"/>
            <a:r>
              <a:rPr lang="en-US">
                <a:solidFill>
                  <a:srgbClr val="FF0000"/>
                </a:solidFill>
                <a:latin typeface="Times New Roman" charset="0"/>
                <a:cs typeface="Arial" charset="0"/>
              </a:rPr>
              <a:t>Memory­mapped I/O</a:t>
            </a:r>
            <a:r>
              <a:rPr lang="en-US">
                <a:latin typeface="Times New Roman" charset="0"/>
                <a:cs typeface="Arial" charset="0"/>
              </a:rPr>
              <a:t> </a:t>
            </a:r>
          </a:p>
          <a:p>
            <a:pPr lvl="2"/>
            <a:r>
              <a:rPr lang="en-US">
                <a:latin typeface="Times New Roman" charset="0"/>
                <a:cs typeface="Arial" charset="0"/>
              </a:rPr>
              <a:t>Devices are mapped in memory address space, e.g., the 7-segment LED</a:t>
            </a:r>
          </a:p>
          <a:p>
            <a:pPr lvl="2"/>
            <a:r>
              <a:rPr lang="en-US">
                <a:latin typeface="Times New Roman" charset="0"/>
                <a:cs typeface="Arial" charset="0"/>
              </a:rPr>
              <a:t>Standard load and store instruction can manipulate devices </a:t>
            </a:r>
          </a:p>
          <a:p>
            <a:pPr lvl="1"/>
            <a:r>
              <a:rPr lang="en-US">
                <a:solidFill>
                  <a:srgbClr val="FF0000"/>
                </a:solidFill>
                <a:latin typeface="Times New Roman" charset="0"/>
                <a:cs typeface="Arial" charset="0"/>
              </a:rPr>
              <a:t>Port-mapped I/O</a:t>
            </a:r>
            <a:r>
              <a:rPr lang="en-US">
                <a:latin typeface="Times New Roman" charset="0"/>
                <a:cs typeface="Arial" charset="0"/>
              </a:rPr>
              <a:t>  </a:t>
            </a:r>
          </a:p>
          <a:p>
            <a:pPr lvl="2"/>
            <a:r>
              <a:rPr lang="en-US">
                <a:latin typeface="Times New Roman" charset="0"/>
                <a:cs typeface="Arial" charset="0"/>
              </a:rPr>
              <a:t>Devices are </a:t>
            </a:r>
            <a:r>
              <a:rPr lang="en-US" b="1">
                <a:latin typeface="Times New Roman" charset="0"/>
                <a:cs typeface="Arial" charset="0"/>
              </a:rPr>
              <a:t>not</a:t>
            </a:r>
            <a:r>
              <a:rPr lang="en-US">
                <a:latin typeface="Times New Roman" charset="0"/>
                <a:cs typeface="Arial" charset="0"/>
              </a:rPr>
              <a:t> kept in memory address space </a:t>
            </a:r>
          </a:p>
          <a:p>
            <a:pPr lvl="2"/>
            <a:r>
              <a:rPr lang="en-US" b="1">
                <a:latin typeface="Times New Roman" charset="0"/>
                <a:cs typeface="Arial" charset="0"/>
              </a:rPr>
              <a:t>Special processor instructions</a:t>
            </a:r>
            <a:r>
              <a:rPr lang="en-US">
                <a:latin typeface="Times New Roman" charset="0"/>
                <a:cs typeface="Arial" charset="0"/>
              </a:rPr>
              <a:t> request data from devices </a:t>
            </a:r>
          </a:p>
          <a:p>
            <a:pPr lvl="3"/>
            <a:r>
              <a:rPr lang="en-US" sz="1800">
                <a:latin typeface="Times New Roman" charset="0"/>
                <a:cs typeface="Arial" charset="0"/>
              </a:rPr>
              <a:t>Example </a:t>
            </a:r>
          </a:p>
          <a:p>
            <a:pPr lvl="3">
              <a:buFontTx/>
              <a:buNone/>
            </a:pPr>
            <a:r>
              <a:rPr lang="en-US" sz="1800">
                <a:latin typeface="Courier New" charset="0"/>
                <a:cs typeface="Arial" charset="0"/>
              </a:rPr>
              <a:t>		IN  REG, PORT </a:t>
            </a:r>
          </a:p>
          <a:p>
            <a:pPr lvl="3">
              <a:buFontTx/>
              <a:buNone/>
            </a:pPr>
            <a:r>
              <a:rPr lang="en-US" sz="1800">
                <a:latin typeface="Courier New" charset="0"/>
                <a:cs typeface="Arial" charset="0"/>
              </a:rPr>
              <a:t>		OUT REG, PORT </a:t>
            </a:r>
          </a:p>
          <a:p>
            <a:r>
              <a:rPr lang="en-US">
                <a:latin typeface="Times New Roman" charset="0"/>
                <a:cs typeface="Arial" charset="0"/>
              </a:rPr>
              <a:t>Which one is better? </a:t>
            </a:r>
          </a:p>
          <a:p>
            <a:pPr lvl="1"/>
            <a:r>
              <a:rPr lang="en-US">
                <a:latin typeface="Times New Roman" charset="0"/>
                <a:cs typeface="Arial" charset="0"/>
              </a:rPr>
              <a:t>Memory­mapped I/O uses the same load/store paradigm, but costs some of the address space </a:t>
            </a:r>
          </a:p>
          <a:p>
            <a:pPr lvl="1"/>
            <a:r>
              <a:rPr lang="en-US">
                <a:latin typeface="Times New Roman" charset="0"/>
                <a:cs typeface="Arial" charset="0"/>
              </a:rPr>
              <a:t>Full address space is available for port-mapped I/O, but requires extra instructions and control signals from the CPU </a:t>
            </a:r>
          </a:p>
        </p:txBody>
      </p:sp>
    </p:spTree>
    <p:extLst>
      <p:ext uri="{BB962C8B-B14F-4D97-AF65-F5344CB8AC3E}">
        <p14:creationId xmlns:p14="http://schemas.microsoft.com/office/powerpoint/2010/main" val="28383849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r>
              <a:rPr lang="en-US" sz="3200" dirty="0">
                <a:cs typeface="Arial"/>
              </a:rPr>
              <a:t>Example</a:t>
            </a:r>
          </a:p>
        </p:txBody>
      </p:sp>
      <p:sp>
        <p:nvSpPr>
          <p:cNvPr id="14338" name="Rectangle 3"/>
          <p:cNvSpPr>
            <a:spLocks noGrp="1" noChangeArrowheads="1"/>
          </p:cNvSpPr>
          <p:nvPr>
            <p:ph type="body" idx="1"/>
          </p:nvPr>
        </p:nvSpPr>
        <p:spPr/>
        <p:txBody>
          <a:bodyPr/>
          <a:lstStyle/>
          <a:p>
            <a:r>
              <a:rPr lang="en-US">
                <a:latin typeface="Times New Roman" charset="0"/>
                <a:cs typeface="Arial" charset="0"/>
              </a:rPr>
              <a:t>Device manufacturer will typically specify the registers that will be used  to set up and control the device</a:t>
            </a:r>
          </a:p>
          <a:p>
            <a:r>
              <a:rPr lang="en-US">
                <a:latin typeface="Times New Roman" charset="0"/>
                <a:cs typeface="Arial" charset="0"/>
              </a:rPr>
              <a:t>The hardware designers will specify the address of these devices on your system</a:t>
            </a:r>
          </a:p>
          <a:p>
            <a:r>
              <a:rPr lang="en-US">
                <a:latin typeface="Times New Roman" charset="0"/>
                <a:cs typeface="Arial" charset="0"/>
              </a:rPr>
              <a:t>You will write code to set up the devices, use the devices</a:t>
            </a:r>
          </a:p>
          <a:p>
            <a:endParaRPr lang="en-US">
              <a:latin typeface="Courier New" charset="0"/>
              <a:cs typeface="Arial" charset="0"/>
            </a:endParaRPr>
          </a:p>
          <a:p>
            <a:endParaRPr lang="en-US" b="1">
              <a:latin typeface="Times New Roman" charset="0"/>
              <a:cs typeface="Arial" charset="0"/>
            </a:endParaRPr>
          </a:p>
        </p:txBody>
      </p:sp>
    </p:spTree>
    <p:extLst>
      <p:ext uri="{BB962C8B-B14F-4D97-AF65-F5344CB8AC3E}">
        <p14:creationId xmlns:p14="http://schemas.microsoft.com/office/powerpoint/2010/main" val="35150926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en-US" sz="3200" dirty="0">
                <a:cs typeface="Arial"/>
              </a:rPr>
              <a:t>Example</a:t>
            </a:r>
          </a:p>
        </p:txBody>
      </p:sp>
      <p:sp>
        <p:nvSpPr>
          <p:cNvPr id="16386" name="Rectangle 3"/>
          <p:cNvSpPr>
            <a:spLocks noGrp="1" noChangeArrowheads="1"/>
          </p:cNvSpPr>
          <p:nvPr>
            <p:ph type="body" idx="1"/>
          </p:nvPr>
        </p:nvSpPr>
        <p:spPr/>
        <p:txBody>
          <a:bodyPr/>
          <a:lstStyle/>
          <a:p>
            <a:r>
              <a:rPr lang="en-US" dirty="0">
                <a:latin typeface="Times New Roman" charset="0"/>
                <a:cs typeface="Arial" charset="0"/>
              </a:rPr>
              <a:t>Example: Suppose your hardware board has a 7-segment LED display </a:t>
            </a:r>
            <a:endParaRPr lang="en-US" dirty="0" smtClean="0">
              <a:latin typeface="Times New Roman" charset="0"/>
              <a:cs typeface="Arial" charset="0"/>
            </a:endParaRPr>
          </a:p>
          <a:p>
            <a:r>
              <a:rPr lang="en-US" sz="1800" dirty="0" smtClean="0">
                <a:latin typeface="Times New Roman" charset="0"/>
                <a:cs typeface="Arial" charset="0"/>
              </a:rPr>
              <a:t>Assume </a:t>
            </a:r>
            <a:r>
              <a:rPr lang="en-US" sz="1800" dirty="0">
                <a:latin typeface="Times New Roman" charset="0"/>
                <a:cs typeface="Arial" charset="0"/>
              </a:rPr>
              <a:t>that the device manufacturer specifies that there is a register that can be written to display a character on the LED </a:t>
            </a:r>
          </a:p>
          <a:p>
            <a:pPr lvl="1"/>
            <a:r>
              <a:rPr lang="en-US" sz="1800" dirty="0">
                <a:latin typeface="Times New Roman" charset="0"/>
                <a:cs typeface="Arial" charset="0"/>
              </a:rPr>
              <a:t>The device manufacturer will also provide a table that determines the contents of the register for each character to be displayed)</a:t>
            </a:r>
          </a:p>
          <a:p>
            <a:pPr lvl="1"/>
            <a:r>
              <a:rPr lang="en-US" sz="1800" dirty="0">
                <a:latin typeface="Times New Roman" charset="0"/>
                <a:cs typeface="Arial" charset="0"/>
              </a:rPr>
              <a:t>The hardware designer will specify the address where this register is mapped (assume that you are given that the device is mapped at 0x20200000</a:t>
            </a:r>
          </a:p>
          <a:p>
            <a:r>
              <a:rPr lang="en-US" dirty="0">
                <a:latin typeface="Times New Roman" charset="0"/>
                <a:cs typeface="Arial" charset="0"/>
              </a:rPr>
              <a:t>If you wanted to display  a character </a:t>
            </a:r>
            <a:r>
              <a:rPr lang="ja-JP" altLang="en-US" dirty="0">
                <a:latin typeface="Times New Roman" charset="0"/>
                <a:cs typeface="Arial" charset="0"/>
              </a:rPr>
              <a:t>“</a:t>
            </a:r>
            <a:r>
              <a:rPr lang="en-US" altLang="ja-JP" dirty="0">
                <a:latin typeface="Times New Roman" charset="0"/>
                <a:cs typeface="Arial" charset="0"/>
              </a:rPr>
              <a:t>P</a:t>
            </a:r>
            <a:r>
              <a:rPr lang="ja-JP" altLang="en-US" dirty="0">
                <a:latin typeface="Times New Roman" charset="0"/>
                <a:cs typeface="Arial" charset="0"/>
              </a:rPr>
              <a:t>”</a:t>
            </a:r>
            <a:r>
              <a:rPr lang="en-US" altLang="ja-JP" dirty="0">
                <a:latin typeface="Times New Roman" charset="0"/>
                <a:cs typeface="Arial" charset="0"/>
              </a:rPr>
              <a:t> on the LED, the code you will write will look like</a:t>
            </a:r>
          </a:p>
          <a:p>
            <a:pPr lvl="1">
              <a:buFontTx/>
              <a:buNone/>
            </a:pPr>
            <a:r>
              <a:rPr lang="en-US" dirty="0">
                <a:latin typeface="Courier New" charset="0"/>
                <a:cs typeface="Arial" charset="0"/>
              </a:rPr>
              <a:t>LDR   R0,=0x20200000    </a:t>
            </a:r>
          </a:p>
          <a:p>
            <a:pPr lvl="1">
              <a:buFontTx/>
              <a:buNone/>
            </a:pPr>
            <a:r>
              <a:rPr lang="en-US" dirty="0">
                <a:latin typeface="Courier New" charset="0"/>
                <a:cs typeface="Arial" charset="0"/>
              </a:rPr>
              <a:t>MOV   R1,#0x0C </a:t>
            </a:r>
          </a:p>
          <a:p>
            <a:pPr lvl="1">
              <a:buFontTx/>
              <a:buNone/>
            </a:pPr>
            <a:r>
              <a:rPr lang="en-US" dirty="0">
                <a:latin typeface="Courier New" charset="0"/>
                <a:cs typeface="Arial" charset="0"/>
              </a:rPr>
              <a:t>STRB  R1,[R0] </a:t>
            </a:r>
          </a:p>
          <a:p>
            <a:endParaRPr lang="en-US" b="1" dirty="0">
              <a:latin typeface="Times New Roman" charset="0"/>
              <a:cs typeface="Arial" charset="0"/>
            </a:endParaRPr>
          </a:p>
        </p:txBody>
      </p:sp>
      <p:sp>
        <p:nvSpPr>
          <p:cNvPr id="4" name="TextBox 3"/>
          <p:cNvSpPr txBox="1"/>
          <p:nvPr/>
        </p:nvSpPr>
        <p:spPr>
          <a:xfrm>
            <a:off x="4999038" y="4991100"/>
            <a:ext cx="4079875" cy="1814513"/>
          </a:xfrm>
          <a:prstGeom prst="rect">
            <a:avLst/>
          </a:prstGeom>
          <a:solidFill>
            <a:schemeClr val="bg1">
              <a:lumMod val="85000"/>
            </a:schemeClr>
          </a:solidFill>
        </p:spPr>
        <p:txBody>
          <a:bodyPr>
            <a:spAutoFit/>
          </a:bodyPr>
          <a:lstStyle>
            <a:lvl1pPr eaLnBrk="0" hangingPunct="0">
              <a:defRPr sz="2000">
                <a:solidFill>
                  <a:schemeClr val="bg2"/>
                </a:solidFill>
                <a:latin typeface="Times New Roman" charset="0"/>
                <a:ea typeface="ＭＳ Ｐゴシック" charset="0"/>
                <a:cs typeface="Arial" charset="0"/>
              </a:defRPr>
            </a:lvl1pPr>
            <a:lvl2pPr marL="37931725" indent="-37474525" eaLnBrk="0" hangingPunct="0">
              <a:defRPr sz="2000">
                <a:solidFill>
                  <a:schemeClr val="bg2"/>
                </a:solidFill>
                <a:latin typeface="Times New Roman" charset="0"/>
                <a:ea typeface="Arial" charset="0"/>
                <a:cs typeface="Arial" charset="0"/>
              </a:defRPr>
            </a:lvl2pPr>
            <a:lvl3pPr eaLnBrk="0" hangingPunct="0">
              <a:defRPr sz="2000">
                <a:solidFill>
                  <a:schemeClr val="bg2"/>
                </a:solidFill>
                <a:latin typeface="Times New Roman" charset="0"/>
                <a:ea typeface="Arial" charset="0"/>
                <a:cs typeface="Arial" charset="0"/>
              </a:defRPr>
            </a:lvl3pPr>
            <a:lvl4pPr eaLnBrk="0" hangingPunct="0">
              <a:defRPr sz="2000">
                <a:solidFill>
                  <a:schemeClr val="bg2"/>
                </a:solidFill>
                <a:latin typeface="Times New Roman" charset="0"/>
                <a:ea typeface="Arial" charset="0"/>
                <a:cs typeface="Arial" charset="0"/>
              </a:defRPr>
            </a:lvl4pPr>
            <a:lvl5pPr eaLnBrk="0" hangingPunct="0">
              <a:defRPr sz="2000">
                <a:solidFill>
                  <a:schemeClr val="bg2"/>
                </a:solidFill>
                <a:latin typeface="Times New Roman" charset="0"/>
                <a:ea typeface="Arial" charset="0"/>
                <a:cs typeface="Arial" charset="0"/>
              </a:defRPr>
            </a:lvl5pPr>
            <a:lvl6pPr marL="457200" eaLnBrk="0" fontAlgn="base" hangingPunct="0">
              <a:spcBef>
                <a:spcPct val="20000"/>
              </a:spcBef>
              <a:spcAft>
                <a:spcPct val="0"/>
              </a:spcAft>
              <a:defRPr sz="2000">
                <a:solidFill>
                  <a:schemeClr val="bg2"/>
                </a:solidFill>
                <a:latin typeface="Times New Roman" charset="0"/>
                <a:ea typeface="Arial" charset="0"/>
                <a:cs typeface="Arial" charset="0"/>
              </a:defRPr>
            </a:lvl6pPr>
            <a:lvl7pPr marL="914400" eaLnBrk="0" fontAlgn="base" hangingPunct="0">
              <a:spcBef>
                <a:spcPct val="20000"/>
              </a:spcBef>
              <a:spcAft>
                <a:spcPct val="0"/>
              </a:spcAft>
              <a:defRPr sz="2000">
                <a:solidFill>
                  <a:schemeClr val="bg2"/>
                </a:solidFill>
                <a:latin typeface="Times New Roman" charset="0"/>
                <a:ea typeface="Arial" charset="0"/>
                <a:cs typeface="Arial" charset="0"/>
              </a:defRPr>
            </a:lvl7pPr>
            <a:lvl8pPr marL="1371600" eaLnBrk="0" fontAlgn="base" hangingPunct="0">
              <a:spcBef>
                <a:spcPct val="20000"/>
              </a:spcBef>
              <a:spcAft>
                <a:spcPct val="0"/>
              </a:spcAft>
              <a:defRPr sz="2000">
                <a:solidFill>
                  <a:schemeClr val="bg2"/>
                </a:solidFill>
                <a:latin typeface="Times New Roman" charset="0"/>
                <a:ea typeface="Arial" charset="0"/>
                <a:cs typeface="Arial" charset="0"/>
              </a:defRPr>
            </a:lvl8pPr>
            <a:lvl9pPr marL="1828800" eaLnBrk="0" fontAlgn="base" hangingPunct="0">
              <a:spcBef>
                <a:spcPct val="20000"/>
              </a:spcBef>
              <a:spcAft>
                <a:spcPct val="0"/>
              </a:spcAft>
              <a:defRPr sz="2000">
                <a:solidFill>
                  <a:schemeClr val="bg2"/>
                </a:solidFill>
                <a:latin typeface="Times New Roman" charset="0"/>
                <a:ea typeface="Arial" charset="0"/>
                <a:cs typeface="Arial" charset="0"/>
              </a:defRPr>
            </a:lvl9pPr>
          </a:lstStyle>
          <a:p>
            <a:pPr eaLnBrk="1" hangingPunct="1">
              <a:buFontTx/>
              <a:buNone/>
              <a:defRPr/>
            </a:pPr>
            <a:r>
              <a:rPr lang="en-US" sz="1600" smtClean="0">
                <a:solidFill>
                  <a:schemeClr val="tx1"/>
                </a:solidFill>
                <a:latin typeface="Courier New" charset="0"/>
                <a:cs typeface="Courier New" charset="0"/>
              </a:rPr>
              <a:t>// LED character map</a:t>
            </a:r>
          </a:p>
          <a:p>
            <a:pPr eaLnBrk="1" hangingPunct="1">
              <a:buFontTx/>
              <a:buNone/>
              <a:defRPr/>
            </a:pPr>
            <a:r>
              <a:rPr lang="en-US" sz="1600" smtClean="0">
                <a:solidFill>
                  <a:schemeClr val="tx1"/>
                </a:solidFill>
                <a:latin typeface="Courier New" charset="0"/>
                <a:cs typeface="Courier New" charset="0"/>
              </a:rPr>
              <a:t>#define LEDcharP       0x0c</a:t>
            </a:r>
          </a:p>
          <a:p>
            <a:pPr eaLnBrk="1" hangingPunct="1">
              <a:buFontTx/>
              <a:buNone/>
              <a:defRPr/>
            </a:pPr>
            <a:r>
              <a:rPr lang="en-US" sz="1600" smtClean="0">
                <a:solidFill>
                  <a:schemeClr val="tx1"/>
                </a:solidFill>
                <a:latin typeface="Courier New" charset="0"/>
                <a:cs typeface="Courier New" charset="0"/>
              </a:rPr>
              <a:t>#define LEDcharH       0x09</a:t>
            </a:r>
          </a:p>
          <a:p>
            <a:pPr eaLnBrk="1" hangingPunct="1">
              <a:buFontTx/>
              <a:buNone/>
              <a:defRPr/>
            </a:pPr>
            <a:r>
              <a:rPr lang="en-US" sz="1600" smtClean="0">
                <a:solidFill>
                  <a:schemeClr val="tx1"/>
                </a:solidFill>
                <a:latin typeface="Courier New" charset="0"/>
                <a:cs typeface="Courier New" charset="0"/>
              </a:rPr>
              <a:t>#define LEDcharA       0x08</a:t>
            </a:r>
          </a:p>
          <a:p>
            <a:pPr eaLnBrk="1" hangingPunct="1">
              <a:buFontTx/>
              <a:buNone/>
              <a:defRPr/>
            </a:pPr>
            <a:r>
              <a:rPr lang="en-US" sz="1600" smtClean="0">
                <a:solidFill>
                  <a:schemeClr val="tx1"/>
                </a:solidFill>
                <a:latin typeface="Courier New" charset="0"/>
                <a:cs typeface="Courier New" charset="0"/>
              </a:rPr>
              <a:t>…</a:t>
            </a:r>
          </a:p>
          <a:p>
            <a:pPr eaLnBrk="1" hangingPunct="1">
              <a:buFontTx/>
              <a:buNone/>
              <a:defRPr/>
            </a:pPr>
            <a:endParaRPr lang="en-US" sz="1600" smtClean="0">
              <a:solidFill>
                <a:schemeClr val="tx1"/>
              </a:solidFill>
              <a:latin typeface="Courier New" charset="0"/>
              <a:cs typeface="Courier New" charset="0"/>
            </a:endParaRPr>
          </a:p>
        </p:txBody>
      </p:sp>
    </p:spTree>
    <p:extLst>
      <p:ext uri="{BB962C8B-B14F-4D97-AF65-F5344CB8AC3E}">
        <p14:creationId xmlns:p14="http://schemas.microsoft.com/office/powerpoint/2010/main" val="37918740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sz="3200" dirty="0">
                <a:cs typeface="Arial"/>
              </a:rPr>
              <a:t>Writing Code to Access the Devices </a:t>
            </a:r>
          </a:p>
        </p:txBody>
      </p:sp>
      <p:sp>
        <p:nvSpPr>
          <p:cNvPr id="18434" name="Rectangle 3"/>
          <p:cNvSpPr>
            <a:spLocks noGrp="1" noChangeArrowheads="1"/>
          </p:cNvSpPr>
          <p:nvPr>
            <p:ph type="body" idx="1"/>
          </p:nvPr>
        </p:nvSpPr>
        <p:spPr/>
        <p:txBody>
          <a:bodyPr/>
          <a:lstStyle/>
          <a:p>
            <a:r>
              <a:rPr lang="en-US" sz="2000">
                <a:latin typeface="Times New Roman" charset="0"/>
                <a:cs typeface="Arial" charset="0"/>
              </a:rPr>
              <a:t>Portability issues – hard-coding the address may pose problems in moving to a new board where the address of the register is different </a:t>
            </a:r>
          </a:p>
          <a:p>
            <a:pPr lvl="1">
              <a:buFontTx/>
              <a:buNone/>
            </a:pPr>
            <a:r>
              <a:rPr lang="en-US" sz="2000">
                <a:latin typeface="Courier New" charset="0"/>
                <a:cs typeface="Arial" charset="0"/>
              </a:rPr>
              <a:t>LDR   R0,=0x20200000 </a:t>
            </a:r>
          </a:p>
          <a:p>
            <a:pPr lvl="1">
              <a:buFontTx/>
              <a:buNone/>
            </a:pPr>
            <a:r>
              <a:rPr lang="en-US" sz="2000">
                <a:latin typeface="Courier New" charset="0"/>
                <a:cs typeface="Arial" charset="0"/>
              </a:rPr>
              <a:t>MOV   R1,#0x0C </a:t>
            </a:r>
          </a:p>
          <a:p>
            <a:pPr lvl="1">
              <a:buFontTx/>
              <a:buNone/>
            </a:pPr>
            <a:r>
              <a:rPr lang="en-US" sz="2000">
                <a:latin typeface="Courier New" charset="0"/>
                <a:cs typeface="Arial" charset="0"/>
              </a:rPr>
              <a:t>STRB  R1,[R0] </a:t>
            </a:r>
            <a:endParaRPr lang="en-US" sz="2000" b="1">
              <a:latin typeface="Times New Roman" charset="0"/>
              <a:cs typeface="Arial" charset="0"/>
            </a:endParaRPr>
          </a:p>
          <a:p>
            <a:r>
              <a:rPr lang="en-US" sz="2000" b="1">
                <a:latin typeface="Times New Roman" charset="0"/>
                <a:cs typeface="Arial" charset="0"/>
              </a:rPr>
              <a:t>Should</a:t>
            </a:r>
            <a:r>
              <a:rPr lang="en-US" sz="2000">
                <a:latin typeface="Times New Roman" charset="0"/>
                <a:cs typeface="Arial" charset="0"/>
              </a:rPr>
              <a:t> use </a:t>
            </a:r>
            <a:r>
              <a:rPr lang="en-US" altLang="ja-JP" sz="2000">
                <a:latin typeface="Arial" charset="0"/>
                <a:cs typeface="Arial" charset="0"/>
              </a:rPr>
              <a:t>EQU</a:t>
            </a:r>
            <a:r>
              <a:rPr lang="en-US" altLang="ja-JP" sz="2000">
                <a:latin typeface="Times New Roman" charset="0"/>
                <a:cs typeface="Arial" charset="0"/>
              </a:rPr>
              <a:t> assembler directive: Equates a symbolic name (e.g., BASE) to a numeric value</a:t>
            </a:r>
          </a:p>
          <a:p>
            <a:pPr lvl="1">
              <a:buFontTx/>
              <a:buNone/>
            </a:pPr>
            <a:r>
              <a:rPr lang="en-US" sz="2000">
                <a:latin typeface="Courier New" charset="0"/>
                <a:cs typeface="Arial" charset="0"/>
              </a:rPr>
              <a:t>BASE  EQU 0x20200000 </a:t>
            </a:r>
          </a:p>
          <a:p>
            <a:pPr lvl="1">
              <a:buFontTx/>
              <a:buNone/>
            </a:pPr>
            <a:r>
              <a:rPr lang="en-US" sz="2000">
                <a:latin typeface="Courier New" charset="0"/>
                <a:cs typeface="Arial" charset="0"/>
              </a:rPr>
              <a:t>LDR   R0, =BASE </a:t>
            </a:r>
            <a:endParaRPr lang="en-US" sz="2000" i="1">
              <a:latin typeface="Times New Roman" charset="0"/>
              <a:cs typeface="Arial" charset="0"/>
            </a:endParaRPr>
          </a:p>
          <a:p>
            <a:r>
              <a:rPr lang="en-US" sz="2000" i="1">
                <a:latin typeface="Times New Roman" charset="0"/>
                <a:cs typeface="Arial" charset="0"/>
              </a:rPr>
              <a:t>Can</a:t>
            </a:r>
            <a:r>
              <a:rPr lang="en-US" sz="2000">
                <a:latin typeface="Times New Roman" charset="0"/>
                <a:cs typeface="Arial" charset="0"/>
              </a:rPr>
              <a:t> also access devices using C programs</a:t>
            </a:r>
          </a:p>
          <a:p>
            <a:pPr lvl="1"/>
            <a:r>
              <a:rPr lang="en-US" sz="2000">
                <a:latin typeface="Times New Roman" charset="0"/>
                <a:cs typeface="Arial" charset="0"/>
              </a:rPr>
              <a:t>C pointers can be used to write to a specific memory location </a:t>
            </a:r>
            <a:endParaRPr lang="en-US" sz="2000">
              <a:latin typeface="Courier New" charset="0"/>
              <a:cs typeface="Arial" charset="0"/>
            </a:endParaRPr>
          </a:p>
          <a:p>
            <a:pPr lvl="1">
              <a:buFontTx/>
              <a:buNone/>
            </a:pPr>
            <a:r>
              <a:rPr lang="en-US" sz="2000">
                <a:latin typeface="Courier New" charset="0"/>
                <a:cs typeface="Arial" charset="0"/>
              </a:rPr>
              <a:t> unsigned char *ptr; </a:t>
            </a:r>
          </a:p>
          <a:p>
            <a:pPr lvl="1">
              <a:buFontTx/>
              <a:buNone/>
            </a:pPr>
            <a:r>
              <a:rPr lang="en-US" sz="2000">
                <a:latin typeface="Courier New" charset="0"/>
                <a:cs typeface="Arial" charset="0"/>
              </a:rPr>
              <a:t> ptr  = (unsigned char *) 0x20200000; </a:t>
            </a:r>
          </a:p>
          <a:p>
            <a:pPr lvl="1">
              <a:buFontTx/>
              <a:buNone/>
            </a:pPr>
            <a:r>
              <a:rPr lang="en-US" sz="2000">
                <a:latin typeface="Courier New" charset="0"/>
                <a:cs typeface="Arial" charset="0"/>
              </a:rPr>
              <a:t>*ptr = (unsigned char) 0x0C; </a:t>
            </a:r>
          </a:p>
          <a:p>
            <a:pPr>
              <a:buFontTx/>
              <a:buNone/>
            </a:pPr>
            <a:r>
              <a:rPr lang="en-US" sz="2000">
                <a:latin typeface="Times New Roman" charset="0"/>
                <a:cs typeface="Arial" charset="0"/>
              </a:rPr>
              <a:t> </a:t>
            </a:r>
          </a:p>
        </p:txBody>
      </p:sp>
    </p:spTree>
    <p:extLst>
      <p:ext uri="{BB962C8B-B14F-4D97-AF65-F5344CB8AC3E}">
        <p14:creationId xmlns:p14="http://schemas.microsoft.com/office/powerpoint/2010/main" val="10895071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z="3200" dirty="0">
                <a:cs typeface="Arial"/>
              </a:rPr>
              <a:t>I/O Register Basics </a:t>
            </a:r>
          </a:p>
        </p:txBody>
      </p:sp>
      <p:sp>
        <p:nvSpPr>
          <p:cNvPr id="20482" name="Rectangle 3"/>
          <p:cNvSpPr>
            <a:spLocks noGrp="1" noChangeArrowheads="1"/>
          </p:cNvSpPr>
          <p:nvPr>
            <p:ph type="body" idx="1"/>
          </p:nvPr>
        </p:nvSpPr>
        <p:spPr/>
        <p:txBody>
          <a:bodyPr/>
          <a:lstStyle/>
          <a:p>
            <a:r>
              <a:rPr lang="en-US" sz="2000">
                <a:latin typeface="Times New Roman" charset="0"/>
                <a:cs typeface="Arial" charset="0"/>
              </a:rPr>
              <a:t>I/O Registers are NOT like normal memory </a:t>
            </a:r>
          </a:p>
          <a:p>
            <a:pPr lvl="1"/>
            <a:r>
              <a:rPr lang="en-US" sz="2000">
                <a:latin typeface="Times New Roman" charset="0"/>
                <a:cs typeface="Arial" charset="0"/>
              </a:rPr>
              <a:t>Device events can change their values (e.g., status registers) </a:t>
            </a:r>
          </a:p>
          <a:p>
            <a:pPr lvl="1"/>
            <a:r>
              <a:rPr lang="en-US" sz="2000">
                <a:latin typeface="Times New Roman" charset="0"/>
                <a:cs typeface="Arial" charset="0"/>
              </a:rPr>
              <a:t>Reading a register can change its value (e.g., error condition reset) </a:t>
            </a:r>
          </a:p>
          <a:p>
            <a:pPr lvl="2"/>
            <a:r>
              <a:rPr lang="en-US" sz="1800">
                <a:latin typeface="Times New Roman" charset="0"/>
                <a:cs typeface="Arial" charset="0"/>
              </a:rPr>
              <a:t>For example, can't expect to get same value if read twice </a:t>
            </a:r>
          </a:p>
          <a:p>
            <a:pPr lvl="1"/>
            <a:r>
              <a:rPr lang="en-US" sz="2000">
                <a:latin typeface="Times New Roman" charset="0"/>
                <a:cs typeface="Arial" charset="0"/>
              </a:rPr>
              <a:t>Some are read­only (e.g., receive registers) </a:t>
            </a:r>
          </a:p>
          <a:p>
            <a:pPr lvl="1"/>
            <a:r>
              <a:rPr lang="en-US" sz="2000">
                <a:latin typeface="Times New Roman" charset="0"/>
                <a:cs typeface="Arial" charset="0"/>
              </a:rPr>
              <a:t>Some are write­only (e.g., transmit registers) </a:t>
            </a:r>
          </a:p>
          <a:p>
            <a:pPr lvl="1"/>
            <a:r>
              <a:rPr lang="en-US" sz="2000">
                <a:latin typeface="Times New Roman" charset="0"/>
                <a:cs typeface="Arial" charset="0"/>
              </a:rPr>
              <a:t>Sometimes multiple I/O registers are mapped to same address </a:t>
            </a:r>
          </a:p>
          <a:p>
            <a:pPr lvl="2"/>
            <a:r>
              <a:rPr lang="en-US" sz="1800">
                <a:latin typeface="Times New Roman" charset="0"/>
                <a:cs typeface="Arial" charset="0"/>
              </a:rPr>
              <a:t>Selection of one based on other info (e.g., read vs. write or extra control bits) </a:t>
            </a:r>
          </a:p>
          <a:p>
            <a:pPr lvl="2"/>
            <a:endParaRPr lang="en-US" sz="1800">
              <a:latin typeface="Times New Roman" charset="0"/>
              <a:cs typeface="Arial" charset="0"/>
            </a:endParaRPr>
          </a:p>
          <a:p>
            <a:r>
              <a:rPr lang="en-US" sz="2000">
                <a:latin typeface="Times New Roman" charset="0"/>
                <a:cs typeface="Arial" charset="0"/>
              </a:rPr>
              <a:t>Cache must be disabled for memory­mapped addresses – why?</a:t>
            </a:r>
          </a:p>
          <a:p>
            <a:r>
              <a:rPr lang="en-US" sz="2000">
                <a:latin typeface="Times New Roman" charset="0"/>
                <a:cs typeface="Arial" charset="0"/>
              </a:rPr>
              <a:t>When polling I/O registers, should tell compiler that value can change on its own and therefore should not be stored in a register</a:t>
            </a:r>
          </a:p>
          <a:p>
            <a:pPr lvl="1"/>
            <a:r>
              <a:rPr lang="en-US" sz="2000">
                <a:latin typeface="Courier New" charset="0"/>
                <a:cs typeface="Arial" charset="0"/>
              </a:rPr>
              <a:t>volatile int *ptr;</a:t>
            </a:r>
            <a:r>
              <a:rPr lang="en-US" sz="2000">
                <a:latin typeface="Times New Roman" charset="0"/>
                <a:cs typeface="Arial" charset="0"/>
              </a:rPr>
              <a:t>  (or </a:t>
            </a:r>
            <a:r>
              <a:rPr lang="en-US" sz="2000">
                <a:latin typeface="Courier New" charset="0"/>
                <a:cs typeface="Arial" charset="0"/>
              </a:rPr>
              <a:t>int volatile *ptr;</a:t>
            </a:r>
            <a:r>
              <a:rPr lang="en-US" sz="2000">
                <a:latin typeface="Times New Roman" charset="0"/>
                <a:cs typeface="Arial" charset="0"/>
              </a:rPr>
              <a:t>)</a:t>
            </a:r>
          </a:p>
        </p:txBody>
      </p:sp>
    </p:spTree>
    <p:extLst>
      <p:ext uri="{BB962C8B-B14F-4D97-AF65-F5344CB8AC3E}">
        <p14:creationId xmlns:p14="http://schemas.microsoft.com/office/powerpoint/2010/main" val="42858569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sz="3200" dirty="0">
                <a:cs typeface="Arial"/>
              </a:rPr>
              <a:t>Making the case for </a:t>
            </a:r>
            <a:r>
              <a:rPr lang="en-US" dirty="0">
                <a:latin typeface="Courier" charset="0"/>
                <a:cs typeface="Courier" charset="0"/>
              </a:rPr>
              <a:t>volatile</a:t>
            </a:r>
          </a:p>
        </p:txBody>
      </p:sp>
      <p:sp>
        <p:nvSpPr>
          <p:cNvPr id="70658" name="Content Placeholder 2"/>
          <p:cNvSpPr>
            <a:spLocks noGrp="1"/>
          </p:cNvSpPr>
          <p:nvPr>
            <p:ph idx="1"/>
          </p:nvPr>
        </p:nvSpPr>
        <p:spPr/>
        <p:txBody>
          <a:bodyPr/>
          <a:lstStyle/>
          <a:p>
            <a:r>
              <a:rPr lang="en-US">
                <a:latin typeface="Times New Roman" charset="0"/>
                <a:cs typeface="Arial" charset="0"/>
              </a:rPr>
              <a:t>Have you experienced any of the following in your C/C++ embedded code?</a:t>
            </a:r>
          </a:p>
          <a:p>
            <a:pPr lvl="1"/>
            <a:r>
              <a:rPr lang="en-US">
                <a:latin typeface="Times New Roman" charset="0"/>
                <a:cs typeface="Arial" charset="0"/>
              </a:rPr>
              <a:t>Code that works fine-until you turn optimization on</a:t>
            </a:r>
          </a:p>
          <a:p>
            <a:pPr lvl="1"/>
            <a:r>
              <a:rPr lang="en-US">
                <a:latin typeface="Times New Roman" charset="0"/>
                <a:cs typeface="Arial" charset="0"/>
              </a:rPr>
              <a:t>Code that works fine-as long as interrupts are disabled</a:t>
            </a:r>
          </a:p>
          <a:p>
            <a:pPr lvl="1"/>
            <a:r>
              <a:rPr lang="en-US">
                <a:latin typeface="Times New Roman" charset="0"/>
                <a:cs typeface="Arial" charset="0"/>
              </a:rPr>
              <a:t>Flaky hardware drivers</a:t>
            </a:r>
          </a:p>
          <a:p>
            <a:pPr lvl="1"/>
            <a:r>
              <a:rPr lang="en-US">
                <a:latin typeface="Times New Roman" charset="0"/>
                <a:cs typeface="Arial" charset="0"/>
              </a:rPr>
              <a:t>Tasks that work fine in isolation-yet crash when another task is enabled</a:t>
            </a:r>
          </a:p>
          <a:p>
            <a:pPr lvl="1"/>
            <a:endParaRPr lang="en-US">
              <a:latin typeface="Times New Roman" charset="0"/>
              <a:cs typeface="Arial" charset="0"/>
            </a:endParaRPr>
          </a:p>
          <a:p>
            <a:r>
              <a:rPr lang="en-US">
                <a:latin typeface="Courier" charset="0"/>
                <a:cs typeface="Courier" charset="0"/>
              </a:rPr>
              <a:t>volatile</a:t>
            </a:r>
            <a:r>
              <a:rPr lang="en-US">
                <a:latin typeface="Times New Roman" charset="0"/>
                <a:cs typeface="Arial" charset="0"/>
              </a:rPr>
              <a:t> is a qualifier that is applied to a variable when it is declared</a:t>
            </a:r>
          </a:p>
          <a:p>
            <a:r>
              <a:rPr lang="en-US">
                <a:latin typeface="Times New Roman" charset="0"/>
                <a:cs typeface="Arial" charset="0"/>
              </a:rPr>
              <a:t>It tells the compiler that the value of the variable may change at any time---most importantly, even with no action being taken by the code that the compiler finds nearby</a:t>
            </a:r>
          </a:p>
        </p:txBody>
      </p:sp>
    </p:spTree>
    <p:extLst>
      <p:ext uri="{BB962C8B-B14F-4D97-AF65-F5344CB8AC3E}">
        <p14:creationId xmlns:p14="http://schemas.microsoft.com/office/powerpoint/2010/main" val="4774389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sz="3200" dirty="0">
                <a:cs typeface="Arial"/>
              </a:rPr>
              <a:t>Syntax of </a:t>
            </a:r>
            <a:r>
              <a:rPr lang="en-US" dirty="0">
                <a:latin typeface="Courier" charset="0"/>
                <a:cs typeface="Courier" charset="0"/>
              </a:rPr>
              <a:t>volatile</a:t>
            </a:r>
          </a:p>
        </p:txBody>
      </p:sp>
      <p:sp>
        <p:nvSpPr>
          <p:cNvPr id="3" name="Content Placeholder 2"/>
          <p:cNvSpPr>
            <a:spLocks noGrp="1"/>
          </p:cNvSpPr>
          <p:nvPr>
            <p:ph idx="1"/>
          </p:nvPr>
        </p:nvSpPr>
        <p:spPr/>
        <p:txBody>
          <a:bodyPr/>
          <a:lstStyle/>
          <a:p>
            <a:pPr>
              <a:defRPr/>
            </a:pPr>
            <a:r>
              <a:rPr lang="en-US" dirty="0" smtClean="0"/>
              <a:t>volatile variable</a:t>
            </a:r>
          </a:p>
          <a:p>
            <a:pPr marL="457200" lvl="1" indent="0">
              <a:buFontTx/>
              <a:buNone/>
              <a:defRPr/>
            </a:pPr>
            <a:r>
              <a:rPr lang="en-US" sz="2000" dirty="0">
                <a:latin typeface="Courier"/>
                <a:cs typeface="Courier"/>
              </a:rPr>
              <a:t>v</a:t>
            </a:r>
            <a:r>
              <a:rPr lang="en-US" sz="2000" dirty="0" smtClean="0">
                <a:latin typeface="Courier"/>
                <a:cs typeface="Courier"/>
              </a:rPr>
              <a:t>olatile </a:t>
            </a:r>
            <a:r>
              <a:rPr lang="en-US" sz="2000" dirty="0" err="1" smtClean="0">
                <a:latin typeface="Courier"/>
                <a:cs typeface="Courier"/>
              </a:rPr>
              <a:t>int</a:t>
            </a:r>
            <a:r>
              <a:rPr lang="en-US" sz="2000" dirty="0" smtClean="0">
                <a:latin typeface="Courier"/>
                <a:cs typeface="Courier"/>
              </a:rPr>
              <a:t> foo; </a:t>
            </a:r>
          </a:p>
          <a:p>
            <a:pPr marL="457200" lvl="1" indent="0">
              <a:buFontTx/>
              <a:buNone/>
              <a:defRPr/>
            </a:pPr>
            <a:r>
              <a:rPr lang="en-US" sz="2000" dirty="0" err="1" smtClean="0">
                <a:latin typeface="Courier"/>
                <a:cs typeface="Courier"/>
              </a:rPr>
              <a:t>int</a:t>
            </a:r>
            <a:r>
              <a:rPr lang="en-US" sz="2000" dirty="0" smtClean="0">
                <a:latin typeface="Courier"/>
                <a:cs typeface="Courier"/>
              </a:rPr>
              <a:t> volatile foo</a:t>
            </a:r>
            <a:r>
              <a:rPr lang="en-US" dirty="0" smtClean="0">
                <a:latin typeface="Courier"/>
                <a:cs typeface="Courier"/>
              </a:rPr>
              <a:t>;</a:t>
            </a:r>
          </a:p>
          <a:p>
            <a:pPr>
              <a:defRPr/>
            </a:pPr>
            <a:r>
              <a:rPr lang="en-US" dirty="0" smtClean="0"/>
              <a:t>pointer to a volatile variable</a:t>
            </a:r>
          </a:p>
          <a:p>
            <a:pPr marL="457200" lvl="1" indent="0">
              <a:buFontTx/>
              <a:buNone/>
              <a:defRPr/>
            </a:pPr>
            <a:r>
              <a:rPr lang="en-US" sz="2000" dirty="0" smtClean="0">
                <a:latin typeface="Courier"/>
                <a:cs typeface="Courier"/>
              </a:rPr>
              <a:t>volatile </a:t>
            </a:r>
            <a:r>
              <a:rPr lang="en-US" sz="2000" dirty="0" err="1" smtClean="0">
                <a:latin typeface="Courier"/>
                <a:cs typeface="Courier"/>
              </a:rPr>
              <a:t>int</a:t>
            </a:r>
            <a:r>
              <a:rPr lang="en-US" sz="2000" dirty="0" smtClean="0">
                <a:latin typeface="Courier"/>
                <a:cs typeface="Courier"/>
              </a:rPr>
              <a:t> *foo; </a:t>
            </a:r>
          </a:p>
          <a:p>
            <a:pPr marL="457200" lvl="1" indent="0">
              <a:buFontTx/>
              <a:buNone/>
              <a:defRPr/>
            </a:pPr>
            <a:r>
              <a:rPr lang="en-US" sz="2000" dirty="0" err="1" smtClean="0">
                <a:latin typeface="Courier"/>
                <a:cs typeface="Courier"/>
              </a:rPr>
              <a:t>int</a:t>
            </a:r>
            <a:r>
              <a:rPr lang="en-US" sz="2000" dirty="0" smtClean="0">
                <a:latin typeface="Courier"/>
                <a:cs typeface="Courier"/>
              </a:rPr>
              <a:t> volatile *foo; </a:t>
            </a:r>
            <a:endParaRPr lang="en-US" dirty="0">
              <a:latin typeface="Courier"/>
              <a:cs typeface="Courier"/>
            </a:endParaRPr>
          </a:p>
          <a:p>
            <a:pPr>
              <a:defRPr/>
            </a:pPr>
            <a:r>
              <a:rPr lang="en-US" dirty="0" smtClean="0"/>
              <a:t>volatile pointer to a non-volatile variable (very rare)</a:t>
            </a:r>
          </a:p>
          <a:p>
            <a:pPr marL="457200" lvl="1" indent="0">
              <a:buFontTx/>
              <a:buNone/>
              <a:defRPr/>
            </a:pPr>
            <a:r>
              <a:rPr lang="en-US" sz="2000" dirty="0" err="1" smtClean="0">
                <a:latin typeface="Courier"/>
                <a:cs typeface="Courier"/>
              </a:rPr>
              <a:t>int</a:t>
            </a:r>
            <a:r>
              <a:rPr lang="en-US" sz="2000" dirty="0" smtClean="0">
                <a:latin typeface="Courier"/>
                <a:cs typeface="Courier"/>
              </a:rPr>
              <a:t> * volatile foo;</a:t>
            </a:r>
            <a:r>
              <a:rPr lang="en-US" dirty="0" smtClean="0">
                <a:latin typeface="Courier"/>
                <a:cs typeface="Courier"/>
              </a:rPr>
              <a:t> </a:t>
            </a:r>
            <a:endParaRPr lang="en-US" dirty="0">
              <a:latin typeface="Courier"/>
              <a:cs typeface="Courier"/>
            </a:endParaRPr>
          </a:p>
          <a:p>
            <a:pPr>
              <a:defRPr/>
            </a:pPr>
            <a:r>
              <a:rPr lang="en-US" dirty="0" smtClean="0"/>
              <a:t>volatile pointer to a volatile variable (if you’re crazy)</a:t>
            </a:r>
          </a:p>
          <a:p>
            <a:pPr marL="457200" lvl="1" indent="0">
              <a:buFontTx/>
              <a:buNone/>
              <a:defRPr/>
            </a:pPr>
            <a:r>
              <a:rPr lang="en-US" sz="2000" dirty="0" err="1" smtClean="0">
                <a:latin typeface="Courier"/>
                <a:cs typeface="Courier"/>
              </a:rPr>
              <a:t>int</a:t>
            </a:r>
            <a:r>
              <a:rPr lang="en-US" sz="2000" dirty="0" smtClean="0">
                <a:latin typeface="Courier"/>
                <a:cs typeface="Courier"/>
              </a:rPr>
              <a:t> volatile * volatile foo; </a:t>
            </a:r>
          </a:p>
          <a:p>
            <a:pPr marL="457200" lvl="1" indent="0">
              <a:buFontTx/>
              <a:buNone/>
              <a:defRPr/>
            </a:pPr>
            <a:endParaRPr lang="en-US" sz="2000" dirty="0">
              <a:latin typeface="Courier"/>
              <a:cs typeface="Courier"/>
            </a:endParaRPr>
          </a:p>
          <a:p>
            <a:pPr>
              <a:defRPr/>
            </a:pPr>
            <a:r>
              <a:rPr lang="en-US" dirty="0" smtClean="0"/>
              <a:t>If you apply </a:t>
            </a:r>
            <a:r>
              <a:rPr lang="en-US" dirty="0">
                <a:latin typeface="Courier"/>
                <a:cs typeface="Courier"/>
              </a:rPr>
              <a:t>volatile</a:t>
            </a:r>
            <a:r>
              <a:rPr lang="en-US" dirty="0"/>
              <a:t> to a </a:t>
            </a:r>
            <a:r>
              <a:rPr lang="en-US" dirty="0" err="1"/>
              <a:t>struct</a:t>
            </a:r>
            <a:r>
              <a:rPr lang="en-US" dirty="0"/>
              <a:t> or union, the entire contents of the </a:t>
            </a:r>
            <a:r>
              <a:rPr lang="en-US" dirty="0" err="1"/>
              <a:t>struct</a:t>
            </a:r>
            <a:r>
              <a:rPr lang="en-US" dirty="0"/>
              <a:t>/union are </a:t>
            </a:r>
            <a:r>
              <a:rPr lang="en-US" dirty="0" smtClean="0"/>
              <a:t>volatile</a:t>
            </a:r>
          </a:p>
          <a:p>
            <a:pPr lvl="1">
              <a:defRPr/>
            </a:pPr>
            <a:r>
              <a:rPr lang="en-US" dirty="0" smtClean="0"/>
              <a:t>If </a:t>
            </a:r>
            <a:r>
              <a:rPr lang="en-US" dirty="0"/>
              <a:t>you don't want this behavior, you can apply the volatile qualifier to the individual members of the </a:t>
            </a:r>
            <a:r>
              <a:rPr lang="en-US" dirty="0" err="1"/>
              <a:t>struct</a:t>
            </a:r>
            <a:r>
              <a:rPr lang="en-US" dirty="0"/>
              <a:t>/union.</a:t>
            </a:r>
            <a:endParaRPr lang="en-US" dirty="0" smtClean="0">
              <a:latin typeface="Courier"/>
              <a:cs typeface="Courier"/>
            </a:endParaRPr>
          </a:p>
          <a:p>
            <a:pPr marL="457200" lvl="1" indent="0">
              <a:buFontTx/>
              <a:buNone/>
              <a:defRPr/>
            </a:pPr>
            <a:endParaRPr lang="en-US" dirty="0" smtClean="0">
              <a:latin typeface="Courier"/>
              <a:cs typeface="Courier"/>
            </a:endParaRPr>
          </a:p>
          <a:p>
            <a:pPr marL="457200" lvl="1" indent="0">
              <a:buFontTx/>
              <a:buNone/>
              <a:defRPr/>
            </a:pPr>
            <a:endParaRPr lang="en-US" dirty="0" smtClean="0">
              <a:latin typeface="Courier"/>
              <a:cs typeface="Courier"/>
            </a:endParaRPr>
          </a:p>
          <a:p>
            <a:pPr marL="457200" lvl="1" indent="0">
              <a:buFontTx/>
              <a:buNone/>
              <a:defRPr/>
            </a:pPr>
            <a:endParaRPr lang="en-US" dirty="0" smtClean="0">
              <a:latin typeface="Courier"/>
              <a:cs typeface="Courier"/>
            </a:endParaRPr>
          </a:p>
          <a:p>
            <a:pPr marL="457200" lvl="1" indent="0">
              <a:buFontTx/>
              <a:buNone/>
              <a:defRPr/>
            </a:pPr>
            <a:endParaRPr lang="en-US" dirty="0" smtClean="0">
              <a:latin typeface="Courier"/>
              <a:cs typeface="Courier"/>
            </a:endParaRPr>
          </a:p>
          <a:p>
            <a:pPr marL="457200" lvl="1" indent="0">
              <a:buFontTx/>
              <a:buNone/>
              <a:defRPr/>
            </a:pPr>
            <a:endParaRPr lang="en-US" dirty="0">
              <a:latin typeface="Courier"/>
              <a:cs typeface="Courier"/>
            </a:endParaRPr>
          </a:p>
        </p:txBody>
      </p:sp>
    </p:spTree>
    <p:extLst>
      <p:ext uri="{BB962C8B-B14F-4D97-AF65-F5344CB8AC3E}">
        <p14:creationId xmlns:p14="http://schemas.microsoft.com/office/powerpoint/2010/main" val="1211878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Use of </a:t>
            </a:r>
            <a:r>
              <a:rPr lang="en-US" dirty="0" smtClean="0">
                <a:latin typeface="Arial"/>
                <a:cs typeface="Arial"/>
              </a:rPr>
              <a:t>volatile </a:t>
            </a:r>
            <a:r>
              <a:rPr lang="en-US" dirty="0" smtClean="0">
                <a:latin typeface="+mn-lt"/>
                <a:cs typeface="Arial"/>
              </a:rPr>
              <a:t>(1)</a:t>
            </a:r>
            <a:endParaRPr lang="en-US" dirty="0">
              <a:latin typeface="+mn-lt"/>
              <a:cs typeface="Arial"/>
            </a:endParaRPr>
          </a:p>
        </p:txBody>
      </p:sp>
      <p:sp>
        <p:nvSpPr>
          <p:cNvPr id="3" name="Content Placeholder 2"/>
          <p:cNvSpPr>
            <a:spLocks noGrp="1"/>
          </p:cNvSpPr>
          <p:nvPr>
            <p:ph idx="1"/>
          </p:nvPr>
        </p:nvSpPr>
        <p:spPr/>
        <p:txBody>
          <a:bodyPr/>
          <a:lstStyle/>
          <a:p>
            <a:pPr>
              <a:defRPr/>
            </a:pPr>
            <a:r>
              <a:rPr lang="en-US" sz="2000" dirty="0" smtClean="0"/>
              <a:t>A variable should be declared </a:t>
            </a:r>
            <a:r>
              <a:rPr lang="en-US" sz="2000" dirty="0" smtClean="0">
                <a:latin typeface="Arial"/>
                <a:cs typeface="Arial"/>
              </a:rPr>
              <a:t>volatile</a:t>
            </a:r>
            <a:r>
              <a:rPr lang="en-US" sz="2000" dirty="0" smtClean="0"/>
              <a:t> if its value could change unexpectedly</a:t>
            </a:r>
          </a:p>
          <a:p>
            <a:pPr lvl="1">
              <a:defRPr/>
            </a:pPr>
            <a:r>
              <a:rPr lang="en-US" sz="2000" dirty="0" smtClean="0"/>
              <a:t>Memory-mapped I/O registers</a:t>
            </a:r>
          </a:p>
          <a:p>
            <a:pPr lvl="1">
              <a:defRPr/>
            </a:pPr>
            <a:r>
              <a:rPr lang="en-US" sz="2000" dirty="0" smtClean="0"/>
              <a:t>Global variables that can be modified by an interrupt service routine</a:t>
            </a:r>
          </a:p>
          <a:p>
            <a:pPr lvl="1">
              <a:defRPr/>
            </a:pPr>
            <a:r>
              <a:rPr lang="en-US" sz="2000" dirty="0" smtClean="0"/>
              <a:t>Global variables within multi-threaded applications</a:t>
            </a:r>
          </a:p>
          <a:p>
            <a:pPr>
              <a:defRPr/>
            </a:pPr>
            <a:endParaRPr lang="en-US" sz="2000" dirty="0"/>
          </a:p>
          <a:p>
            <a:pPr>
              <a:defRPr/>
            </a:pPr>
            <a:r>
              <a:rPr lang="en-US" sz="2000" dirty="0" smtClean="0"/>
              <a:t>Example: Let’s poll an 8-bit I/O status register at 0x1234 until it is non-zero</a:t>
            </a:r>
          </a:p>
          <a:p>
            <a:pPr marL="457200" lvl="1" indent="0">
              <a:buFontTx/>
              <a:buNone/>
              <a:defRPr/>
            </a:pPr>
            <a:endParaRPr lang="en-US" sz="2000" dirty="0" smtClean="0">
              <a:latin typeface="Arial"/>
              <a:cs typeface="Arial"/>
            </a:endParaRPr>
          </a:p>
          <a:p>
            <a:pPr marL="457200" lvl="1" indent="0">
              <a:buFontTx/>
              <a:buNone/>
              <a:defRPr/>
            </a:pPr>
            <a:r>
              <a:rPr lang="en-US" sz="2000" dirty="0" smtClean="0">
                <a:latin typeface="Arial"/>
                <a:cs typeface="Arial"/>
              </a:rPr>
              <a:t>unsigned </a:t>
            </a:r>
            <a:r>
              <a:rPr lang="en-US" sz="2000" dirty="0" err="1" smtClean="0">
                <a:latin typeface="Arial"/>
                <a:cs typeface="Arial"/>
              </a:rPr>
              <a:t>int</a:t>
            </a:r>
            <a:r>
              <a:rPr lang="en-US" sz="2000" dirty="0" smtClean="0">
                <a:latin typeface="Arial"/>
                <a:cs typeface="Arial"/>
              </a:rPr>
              <a:t> *</a:t>
            </a:r>
            <a:r>
              <a:rPr lang="en-US" sz="2000" dirty="0" err="1" smtClean="0">
                <a:latin typeface="Arial"/>
                <a:cs typeface="Arial"/>
              </a:rPr>
              <a:t>ptr</a:t>
            </a:r>
            <a:r>
              <a:rPr lang="en-US" sz="2000" dirty="0" smtClean="0">
                <a:latin typeface="Arial"/>
                <a:cs typeface="Arial"/>
              </a:rPr>
              <a:t> = (unsigned </a:t>
            </a:r>
            <a:r>
              <a:rPr lang="en-US" sz="2000" dirty="0" err="1" smtClean="0">
                <a:latin typeface="Arial"/>
                <a:cs typeface="Arial"/>
              </a:rPr>
              <a:t>int</a:t>
            </a:r>
            <a:r>
              <a:rPr lang="en-US" sz="2000" dirty="0" smtClean="0">
                <a:latin typeface="Arial"/>
                <a:cs typeface="Arial"/>
              </a:rPr>
              <a:t> *) 0x1234; </a:t>
            </a:r>
          </a:p>
          <a:p>
            <a:pPr marL="457200" lvl="1" indent="0">
              <a:buFontTx/>
              <a:buNone/>
              <a:defRPr/>
            </a:pPr>
            <a:r>
              <a:rPr lang="en-US" sz="2000" i="1" dirty="0" smtClean="0">
                <a:latin typeface="Arial"/>
                <a:cs typeface="Arial"/>
              </a:rPr>
              <a:t>// wait for I/O register to become non-zero</a:t>
            </a:r>
          </a:p>
          <a:p>
            <a:pPr marL="457200" lvl="1" indent="0">
              <a:buFontTx/>
              <a:buNone/>
              <a:defRPr/>
            </a:pPr>
            <a:r>
              <a:rPr lang="en-US" sz="2000" dirty="0">
                <a:latin typeface="Arial"/>
                <a:cs typeface="Arial"/>
              </a:rPr>
              <a:t>w</a:t>
            </a:r>
            <a:r>
              <a:rPr lang="en-US" sz="2000" dirty="0" smtClean="0">
                <a:latin typeface="Arial"/>
                <a:cs typeface="Arial"/>
              </a:rPr>
              <a:t>hile (*</a:t>
            </a:r>
            <a:r>
              <a:rPr lang="en-US" sz="2000" dirty="0" err="1" smtClean="0">
                <a:latin typeface="Arial"/>
                <a:cs typeface="Arial"/>
              </a:rPr>
              <a:t>ptr</a:t>
            </a:r>
            <a:r>
              <a:rPr lang="en-US" sz="2000" dirty="0" smtClean="0">
                <a:latin typeface="Arial"/>
                <a:cs typeface="Arial"/>
              </a:rPr>
              <a:t> == 0); </a:t>
            </a:r>
          </a:p>
          <a:p>
            <a:pPr marL="457200" lvl="1" indent="0">
              <a:buFontTx/>
              <a:buNone/>
              <a:defRPr/>
            </a:pPr>
            <a:r>
              <a:rPr lang="en-US" sz="2000" i="1" dirty="0" smtClean="0">
                <a:latin typeface="Arial"/>
                <a:cs typeface="Arial"/>
              </a:rPr>
              <a:t>// do something else</a:t>
            </a:r>
          </a:p>
          <a:p>
            <a:pPr marL="457200" lvl="1" indent="0">
              <a:buFontTx/>
              <a:buNone/>
              <a:defRPr/>
            </a:pPr>
            <a:endParaRPr lang="en-US" sz="2000" dirty="0" smtClean="0"/>
          </a:p>
          <a:p>
            <a:pPr marL="457200" lvl="1" indent="0">
              <a:buFontTx/>
              <a:buNone/>
              <a:defRPr/>
            </a:pPr>
            <a:r>
              <a:rPr lang="en-US" sz="2000" dirty="0" smtClean="0"/>
              <a:t>What’s wrong with this code? How would you fix it?</a:t>
            </a:r>
            <a:endParaRPr lang="en-US" sz="2000" dirty="0"/>
          </a:p>
        </p:txBody>
      </p:sp>
    </p:spTree>
    <p:extLst>
      <p:ext uri="{BB962C8B-B14F-4D97-AF65-F5344CB8AC3E}">
        <p14:creationId xmlns:p14="http://schemas.microsoft.com/office/powerpoint/2010/main" val="18737383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Use of </a:t>
            </a:r>
            <a:r>
              <a:rPr lang="en-US" dirty="0" smtClean="0">
                <a:latin typeface="Arial"/>
                <a:cs typeface="Arial"/>
              </a:rPr>
              <a:t>volatile </a:t>
            </a:r>
            <a:r>
              <a:rPr lang="en-US" dirty="0" smtClean="0">
                <a:latin typeface="+mn-lt"/>
                <a:cs typeface="Arial"/>
              </a:rPr>
              <a:t>(2)</a:t>
            </a:r>
            <a:endParaRPr lang="en-US" dirty="0">
              <a:latin typeface="+mn-lt"/>
              <a:cs typeface="Arial"/>
            </a:endParaRPr>
          </a:p>
        </p:txBody>
      </p:sp>
      <p:sp>
        <p:nvSpPr>
          <p:cNvPr id="24578" name="Content Placeholder 2"/>
          <p:cNvSpPr>
            <a:spLocks noGrp="1"/>
          </p:cNvSpPr>
          <p:nvPr>
            <p:ph idx="1"/>
          </p:nvPr>
        </p:nvSpPr>
        <p:spPr/>
        <p:txBody>
          <a:bodyPr/>
          <a:lstStyle/>
          <a:p>
            <a:r>
              <a:rPr lang="en-US" sz="2000" dirty="0">
                <a:cs typeface="Arial"/>
              </a:rPr>
              <a:t>Example: Write an interrupt-service routine for a serial-port to test each character to see if it represents an EOL character. If it is, we will set a flag to be TRUE.</a:t>
            </a:r>
          </a:p>
          <a:p>
            <a:endParaRPr lang="en-US" sz="1200" dirty="0">
              <a:latin typeface="Arial" charset="0"/>
              <a:cs typeface="Arial" charset="0"/>
            </a:endParaRPr>
          </a:p>
          <a:p>
            <a:pPr marL="400050" lvl="1" indent="0">
              <a:buFontTx/>
              <a:buNone/>
            </a:pPr>
            <a:r>
              <a:rPr lang="en-US" sz="1200" dirty="0" err="1">
                <a:latin typeface="Arial" charset="0"/>
                <a:cs typeface="Arial" charset="0"/>
              </a:rPr>
              <a:t>int</a:t>
            </a:r>
            <a:r>
              <a:rPr lang="en-US" sz="1200" dirty="0">
                <a:latin typeface="Arial" charset="0"/>
                <a:cs typeface="Arial" charset="0"/>
              </a:rPr>
              <a:t> </a:t>
            </a:r>
            <a:r>
              <a:rPr lang="en-US" sz="1200" dirty="0" err="1">
                <a:solidFill>
                  <a:srgbClr val="FF0000"/>
                </a:solidFill>
                <a:latin typeface="Arial" charset="0"/>
                <a:cs typeface="Arial" charset="0"/>
              </a:rPr>
              <a:t>eol_rcvd</a:t>
            </a:r>
            <a:r>
              <a:rPr lang="en-US" sz="1200" dirty="0">
                <a:latin typeface="Arial" charset="0"/>
                <a:cs typeface="Arial" charset="0"/>
              </a:rPr>
              <a:t> = FALSE;</a:t>
            </a:r>
          </a:p>
          <a:p>
            <a:pPr marL="400050" lvl="1" indent="0">
              <a:buFontTx/>
              <a:buNone/>
            </a:pPr>
            <a:r>
              <a:rPr lang="en-US" sz="1200" dirty="0">
                <a:latin typeface="Arial" charset="0"/>
                <a:cs typeface="Arial" charset="0"/>
              </a:rPr>
              <a:t>void </a:t>
            </a:r>
            <a:r>
              <a:rPr lang="en-US" sz="1200" b="1" dirty="0">
                <a:latin typeface="Arial" charset="0"/>
                <a:cs typeface="Arial" charset="0"/>
              </a:rPr>
              <a:t>main</a:t>
            </a:r>
            <a:r>
              <a:rPr lang="en-US" sz="1200" dirty="0">
                <a:latin typeface="Arial" charset="0"/>
                <a:cs typeface="Arial" charset="0"/>
              </a:rPr>
              <a:t>() {     ...     while (!</a:t>
            </a:r>
            <a:r>
              <a:rPr lang="en-US" sz="1200" dirty="0" err="1">
                <a:solidFill>
                  <a:srgbClr val="FF0000"/>
                </a:solidFill>
                <a:latin typeface="Arial" charset="0"/>
                <a:cs typeface="Arial" charset="0"/>
              </a:rPr>
              <a:t>eol_rcvd</a:t>
            </a:r>
            <a:r>
              <a:rPr lang="en-US" sz="1200" dirty="0">
                <a:latin typeface="Arial" charset="0"/>
                <a:cs typeface="Arial" charset="0"/>
              </a:rPr>
              <a:t>)     {         </a:t>
            </a:r>
            <a:r>
              <a:rPr lang="en-US" sz="1200" i="1" dirty="0">
                <a:latin typeface="Arial" charset="0"/>
                <a:cs typeface="Arial" charset="0"/>
              </a:rPr>
              <a:t>// Wait </a:t>
            </a:r>
            <a:r>
              <a:rPr lang="en-US" sz="1200" dirty="0">
                <a:latin typeface="Arial" charset="0"/>
                <a:cs typeface="Arial" charset="0"/>
              </a:rPr>
              <a:t>    }     ... }</a:t>
            </a:r>
          </a:p>
          <a:p>
            <a:pPr marL="400050" lvl="1" indent="0">
              <a:buFontTx/>
              <a:buNone/>
            </a:pPr>
            <a:endParaRPr lang="en-US" sz="1200" dirty="0">
              <a:latin typeface="Arial" charset="0"/>
              <a:cs typeface="Arial" charset="0"/>
            </a:endParaRPr>
          </a:p>
          <a:p>
            <a:pPr marL="400050" lvl="1" indent="0">
              <a:buFontTx/>
              <a:buNone/>
            </a:pPr>
            <a:r>
              <a:rPr lang="fi-FI" sz="1200" b="1" dirty="0" err="1">
                <a:latin typeface="Arial" charset="0"/>
                <a:cs typeface="Arial" charset="0"/>
              </a:rPr>
              <a:t>interrupt</a:t>
            </a:r>
            <a:r>
              <a:rPr lang="fi-FI" sz="1200" b="1" dirty="0">
                <a:latin typeface="Arial" charset="0"/>
                <a:cs typeface="Arial" charset="0"/>
              </a:rPr>
              <a:t> </a:t>
            </a:r>
            <a:r>
              <a:rPr lang="fi-FI" sz="1200" b="1" dirty="0" err="1">
                <a:latin typeface="Arial" charset="0"/>
                <a:cs typeface="Arial" charset="0"/>
              </a:rPr>
              <a:t>void</a:t>
            </a:r>
            <a:r>
              <a:rPr lang="fi-FI" sz="1200" b="1" dirty="0">
                <a:latin typeface="Arial" charset="0"/>
                <a:cs typeface="Arial" charset="0"/>
              </a:rPr>
              <a:t> </a:t>
            </a:r>
            <a:r>
              <a:rPr lang="fi-FI" sz="1200" b="1" dirty="0" err="1">
                <a:latin typeface="Arial" charset="0"/>
                <a:cs typeface="Arial" charset="0"/>
              </a:rPr>
              <a:t>rx_isr</a:t>
            </a:r>
            <a:r>
              <a:rPr lang="fi-FI" sz="1200" dirty="0" err="1">
                <a:latin typeface="Arial" charset="0"/>
                <a:cs typeface="Arial" charset="0"/>
              </a:rPr>
              <a:t>(void</a:t>
            </a:r>
            <a:r>
              <a:rPr lang="fi-FI" sz="1200" dirty="0">
                <a:latin typeface="Arial" charset="0"/>
                <a:cs typeface="Arial" charset="0"/>
              </a:rPr>
              <a:t>) {     ...     </a:t>
            </a:r>
            <a:r>
              <a:rPr lang="fi-FI" sz="1200" dirty="0" err="1">
                <a:latin typeface="Arial" charset="0"/>
                <a:cs typeface="Arial" charset="0"/>
              </a:rPr>
              <a:t>if</a:t>
            </a:r>
            <a:r>
              <a:rPr lang="fi-FI" sz="1200" dirty="0">
                <a:latin typeface="Arial" charset="0"/>
                <a:cs typeface="Arial" charset="0"/>
              </a:rPr>
              <a:t> (EOL == </a:t>
            </a:r>
            <a:r>
              <a:rPr lang="fi-FI" sz="1200" dirty="0" err="1">
                <a:latin typeface="Arial" charset="0"/>
                <a:cs typeface="Arial" charset="0"/>
              </a:rPr>
              <a:t>rx_char</a:t>
            </a:r>
            <a:r>
              <a:rPr lang="fi-FI" sz="1200" dirty="0">
                <a:latin typeface="Arial" charset="0"/>
                <a:cs typeface="Arial" charset="0"/>
              </a:rPr>
              <a:t>)     {         </a:t>
            </a:r>
            <a:r>
              <a:rPr lang="fi-FI" sz="1200" dirty="0" err="1">
                <a:solidFill>
                  <a:srgbClr val="FF0000"/>
                </a:solidFill>
                <a:latin typeface="Arial" charset="0"/>
                <a:cs typeface="Arial" charset="0"/>
              </a:rPr>
              <a:t>eol_rcvd</a:t>
            </a:r>
            <a:r>
              <a:rPr lang="fi-FI" sz="1200" dirty="0">
                <a:latin typeface="Arial" charset="0"/>
                <a:cs typeface="Arial" charset="0"/>
              </a:rPr>
              <a:t> = TRUE;     }</a:t>
            </a:r>
            <a:r>
              <a:rPr lang="fi-FI" sz="1600" dirty="0">
                <a:latin typeface="Arial" charset="0"/>
                <a:cs typeface="Arial" charset="0"/>
              </a:rPr>
              <a:t>     ... }</a:t>
            </a:r>
            <a:endParaRPr lang="en-US" sz="1600" dirty="0">
              <a:latin typeface="Arial" charset="0"/>
              <a:cs typeface="Arial" charset="0"/>
            </a:endParaRPr>
          </a:p>
          <a:p>
            <a:pPr marL="400050" lvl="1" indent="0">
              <a:buFontTx/>
              <a:buNone/>
            </a:pPr>
            <a:endParaRPr lang="en-US" sz="2800" dirty="0">
              <a:latin typeface="Times New Roman" charset="0"/>
              <a:cs typeface="Arial" charset="0"/>
            </a:endParaRPr>
          </a:p>
        </p:txBody>
      </p:sp>
      <p:sp>
        <p:nvSpPr>
          <p:cNvPr id="4" name="TextBox 3"/>
          <p:cNvSpPr txBox="1"/>
          <p:nvPr/>
        </p:nvSpPr>
        <p:spPr>
          <a:xfrm>
            <a:off x="5080000" y="2997200"/>
            <a:ext cx="3657600" cy="769938"/>
          </a:xfrm>
          <a:prstGeom prst="rect">
            <a:avLst/>
          </a:prstGeom>
          <a:solidFill>
            <a:schemeClr val="accent6">
              <a:lumMod val="20000"/>
              <a:lumOff val="80000"/>
            </a:schemeClr>
          </a:solidFill>
        </p:spPr>
        <p:txBody>
          <a:bodyPr>
            <a:spAutoFit/>
          </a:bodyPr>
          <a:lstStyle/>
          <a:p>
            <a:pPr marL="0" lvl="1">
              <a:buFontTx/>
              <a:buNone/>
              <a:defRPr/>
            </a:pPr>
            <a:r>
              <a:rPr lang="en-US" dirty="0">
                <a:solidFill>
                  <a:srgbClr val="000000"/>
                </a:solidFill>
                <a:cs typeface="Arial" charset="0"/>
              </a:rPr>
              <a:t>How might an optimizer handle</a:t>
            </a:r>
          </a:p>
          <a:p>
            <a:pPr marL="0" lvl="1">
              <a:buFontTx/>
              <a:buNone/>
              <a:defRPr/>
            </a:pPr>
            <a:r>
              <a:rPr lang="en-US" dirty="0">
                <a:solidFill>
                  <a:srgbClr val="000000"/>
                </a:solidFill>
                <a:cs typeface="Arial" charset="0"/>
              </a:rPr>
              <a:t>this code? How would you fix it?</a:t>
            </a:r>
          </a:p>
        </p:txBody>
      </p:sp>
    </p:spTree>
    <p:extLst>
      <p:ext uri="{BB962C8B-B14F-4D97-AF65-F5344CB8AC3E}">
        <p14:creationId xmlns:p14="http://schemas.microsoft.com/office/powerpoint/2010/main" val="3860926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ISA Quick Reference</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4</a:t>
            </a:fld>
            <a:endParaRPr lang="en-US"/>
          </a:p>
        </p:txBody>
      </p:sp>
      <p:pic>
        <p:nvPicPr>
          <p:cNvPr id="5" name="Picture 4"/>
          <p:cNvPicPr>
            <a:picLocks noChangeAspect="1"/>
          </p:cNvPicPr>
          <p:nvPr/>
        </p:nvPicPr>
        <p:blipFill>
          <a:blip r:embed="rId2"/>
          <a:stretch>
            <a:fillRect/>
          </a:stretch>
        </p:blipFill>
        <p:spPr>
          <a:xfrm>
            <a:off x="1058369" y="1024047"/>
            <a:ext cx="6873175" cy="4917260"/>
          </a:xfrm>
          <a:prstGeom prst="rect">
            <a:avLst/>
          </a:prstGeom>
        </p:spPr>
      </p:pic>
    </p:spTree>
    <p:extLst>
      <p:ext uri="{BB962C8B-B14F-4D97-AF65-F5344CB8AC3E}">
        <p14:creationId xmlns:p14="http://schemas.microsoft.com/office/powerpoint/2010/main" val="9579287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dirty="0">
                <a:cs typeface="Arial"/>
              </a:rPr>
              <a:t>Thoughts on </a:t>
            </a:r>
            <a:r>
              <a:rPr lang="en-US" dirty="0">
                <a:latin typeface="Arial" charset="0"/>
                <a:cs typeface="Arial" charset="0"/>
              </a:rPr>
              <a:t>volatile</a:t>
            </a:r>
          </a:p>
        </p:txBody>
      </p:sp>
      <p:sp>
        <p:nvSpPr>
          <p:cNvPr id="26626" name="Content Placeholder 2"/>
          <p:cNvSpPr>
            <a:spLocks noGrp="1"/>
          </p:cNvSpPr>
          <p:nvPr>
            <p:ph idx="1"/>
          </p:nvPr>
        </p:nvSpPr>
        <p:spPr/>
        <p:txBody>
          <a:bodyPr/>
          <a:lstStyle/>
          <a:p>
            <a:r>
              <a:rPr lang="en-US" dirty="0">
                <a:cs typeface="Arial"/>
              </a:rPr>
              <a:t>What does the keyword volatile accomplish?</a:t>
            </a:r>
          </a:p>
          <a:p>
            <a:pPr lvl="1"/>
            <a:r>
              <a:rPr lang="en-US" dirty="0">
                <a:cs typeface="Arial"/>
              </a:rPr>
              <a:t>Tells the compiler not to perform certain optimizations</a:t>
            </a:r>
          </a:p>
          <a:p>
            <a:pPr lvl="1"/>
            <a:r>
              <a:rPr lang="en-US" dirty="0">
                <a:cs typeface="Arial"/>
              </a:rPr>
              <a:t>Tells the compiler not to use the cached version of the variable</a:t>
            </a:r>
          </a:p>
          <a:p>
            <a:pPr lvl="1"/>
            <a:r>
              <a:rPr lang="en-US" dirty="0">
                <a:cs typeface="Arial"/>
              </a:rPr>
              <a:t>Indicates that that variable can change </a:t>
            </a:r>
            <a:r>
              <a:rPr lang="en-US" dirty="0" smtClean="0">
                <a:cs typeface="Arial"/>
              </a:rPr>
              <a:t>asynchronously</a:t>
            </a:r>
          </a:p>
          <a:p>
            <a:pPr lvl="1"/>
            <a:endParaRPr lang="en-US" dirty="0">
              <a:cs typeface="Arial"/>
            </a:endParaRPr>
          </a:p>
          <a:p>
            <a:r>
              <a:rPr lang="en-US" dirty="0">
                <a:cs typeface="Arial"/>
              </a:rPr>
              <a:t>Some compilers allow you to declare everything as volatile</a:t>
            </a:r>
          </a:p>
          <a:p>
            <a:pPr lvl="1"/>
            <a:r>
              <a:rPr lang="en-US" dirty="0">
                <a:cs typeface="Arial"/>
              </a:rPr>
              <a:t>Don’t! It’s a substitute for good thinking</a:t>
            </a:r>
          </a:p>
          <a:p>
            <a:pPr lvl="1"/>
            <a:r>
              <a:rPr lang="en-US" dirty="0">
                <a:cs typeface="Arial"/>
              </a:rPr>
              <a:t>Can lead to less efficient </a:t>
            </a:r>
            <a:r>
              <a:rPr lang="en-US" dirty="0" smtClean="0">
                <a:cs typeface="Arial"/>
              </a:rPr>
              <a:t>code</a:t>
            </a:r>
          </a:p>
          <a:p>
            <a:pPr lvl="1"/>
            <a:endParaRPr lang="en-US" dirty="0">
              <a:cs typeface="Arial"/>
            </a:endParaRPr>
          </a:p>
          <a:p>
            <a:r>
              <a:rPr lang="en-US" dirty="0">
                <a:cs typeface="Arial"/>
              </a:rPr>
              <a:t>Don</a:t>
            </a:r>
            <a:r>
              <a:rPr lang="fr-FR" dirty="0">
                <a:cs typeface="Arial"/>
              </a:rPr>
              <a:t>’</a:t>
            </a:r>
            <a:r>
              <a:rPr lang="en-US" altLang="ja-JP" dirty="0">
                <a:cs typeface="Arial"/>
              </a:rPr>
              <a:t>t blame the optimizer and don</a:t>
            </a:r>
            <a:r>
              <a:rPr lang="en-US" dirty="0">
                <a:cs typeface="Arial"/>
              </a:rPr>
              <a:t>’</a:t>
            </a:r>
            <a:r>
              <a:rPr lang="en-US" altLang="ja-JP" dirty="0">
                <a:cs typeface="Arial"/>
              </a:rPr>
              <a:t>t turn it </a:t>
            </a:r>
            <a:r>
              <a:rPr lang="en-US" altLang="ja-JP" dirty="0" smtClean="0">
                <a:cs typeface="Arial"/>
              </a:rPr>
              <a:t>off</a:t>
            </a:r>
          </a:p>
          <a:p>
            <a:endParaRPr lang="en-US" altLang="ja-JP" dirty="0">
              <a:cs typeface="Arial"/>
            </a:endParaRPr>
          </a:p>
          <a:p>
            <a:r>
              <a:rPr lang="en-US" dirty="0">
                <a:cs typeface="Arial"/>
              </a:rPr>
              <a:t>If you are given a piece of code whose behavior is unpredictable</a:t>
            </a:r>
          </a:p>
          <a:p>
            <a:pPr lvl="1"/>
            <a:r>
              <a:rPr lang="en-US" dirty="0">
                <a:cs typeface="Arial"/>
              </a:rPr>
              <a:t>Look for declarations of volatile variables</a:t>
            </a:r>
          </a:p>
          <a:p>
            <a:pPr lvl="1"/>
            <a:r>
              <a:rPr lang="en-US" dirty="0">
                <a:cs typeface="Arial"/>
              </a:rPr>
              <a:t>Look for where you should declare a variable as volatile</a:t>
            </a:r>
          </a:p>
        </p:txBody>
      </p:sp>
    </p:spTree>
    <p:extLst>
      <p:ext uri="{BB962C8B-B14F-4D97-AF65-F5344CB8AC3E}">
        <p14:creationId xmlns:p14="http://schemas.microsoft.com/office/powerpoint/2010/main" val="3499862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Instructions</a:t>
            </a:r>
            <a:endParaRPr lang="en-US" dirty="0"/>
          </a:p>
        </p:txBody>
      </p:sp>
      <p:sp>
        <p:nvSpPr>
          <p:cNvPr id="3" name="Content Placeholder 2"/>
          <p:cNvSpPr>
            <a:spLocks noGrp="1"/>
          </p:cNvSpPr>
          <p:nvPr>
            <p:ph idx="1"/>
          </p:nvPr>
        </p:nvSpPr>
        <p:spPr/>
        <p:txBody>
          <a:bodyPr/>
          <a:lstStyle/>
          <a:p>
            <a:r>
              <a:rPr lang="en-US" dirty="0">
                <a:ea typeface="ＭＳ Ｐゴシック" charset="0"/>
                <a:cs typeface="ＭＳ Ｐゴシック" charset="0"/>
              </a:rPr>
              <a:t>To change the flow of execution or to call a </a:t>
            </a:r>
            <a:r>
              <a:rPr lang="en-US" dirty="0" smtClean="0">
                <a:ea typeface="ＭＳ Ｐゴシック" charset="0"/>
                <a:cs typeface="ＭＳ Ｐゴシック" charset="0"/>
              </a:rPr>
              <a:t>routine</a:t>
            </a:r>
          </a:p>
          <a:p>
            <a:endParaRPr lang="en-US" dirty="0">
              <a:ea typeface="ＭＳ Ｐゴシック" charset="0"/>
              <a:cs typeface="ＭＳ Ｐゴシック" charset="0"/>
            </a:endParaRPr>
          </a:p>
          <a:p>
            <a:r>
              <a:rPr lang="en-US" dirty="0">
                <a:ea typeface="ＭＳ Ｐゴシック" charset="0"/>
                <a:cs typeface="ＭＳ Ｐゴシック" charset="0"/>
              </a:rPr>
              <a:t>Supports subroutine calls, </a:t>
            </a:r>
            <a:r>
              <a:rPr lang="en-US" i="1" dirty="0">
                <a:ea typeface="ＭＳ Ｐゴシック" charset="0"/>
                <a:cs typeface="ＭＳ Ｐゴシック" charset="0"/>
              </a:rPr>
              <a:t>if-then-else</a:t>
            </a:r>
            <a:r>
              <a:rPr lang="en-US" dirty="0">
                <a:ea typeface="ＭＳ Ｐゴシック" charset="0"/>
                <a:cs typeface="ＭＳ Ｐゴシック" charset="0"/>
              </a:rPr>
              <a:t> structures, </a:t>
            </a:r>
            <a:r>
              <a:rPr lang="en-US" dirty="0" smtClean="0">
                <a:ea typeface="ＭＳ Ｐゴシック" charset="0"/>
                <a:cs typeface="ＭＳ Ｐゴシック" charset="0"/>
              </a:rPr>
              <a:t>loops</a:t>
            </a:r>
          </a:p>
          <a:p>
            <a:endParaRPr lang="en-US" dirty="0">
              <a:ea typeface="ＭＳ Ｐゴシック" charset="0"/>
              <a:cs typeface="ＭＳ Ｐゴシック" charset="0"/>
            </a:endParaRPr>
          </a:p>
          <a:p>
            <a:r>
              <a:rPr lang="en-US" dirty="0">
                <a:ea typeface="ＭＳ Ｐゴシック" charset="0"/>
                <a:cs typeface="ＭＳ Ｐゴシック" charset="0"/>
              </a:rPr>
              <a:t>Change of execution forces the pc to point to a new </a:t>
            </a:r>
            <a:r>
              <a:rPr lang="en-US" dirty="0" smtClean="0">
                <a:ea typeface="ＭＳ Ｐゴシック" charset="0"/>
                <a:cs typeface="ＭＳ Ｐゴシック" charset="0"/>
              </a:rPr>
              <a:t>address</a:t>
            </a:r>
          </a:p>
          <a:p>
            <a:endParaRPr lang="en-US" dirty="0">
              <a:ea typeface="ＭＳ Ｐゴシック" charset="0"/>
              <a:cs typeface="ＭＳ Ｐゴシック" charset="0"/>
            </a:endParaRPr>
          </a:p>
          <a:p>
            <a:r>
              <a:rPr lang="en-US" dirty="0">
                <a:ea typeface="ＭＳ Ｐゴシック" charset="0"/>
                <a:cs typeface="ＭＳ Ｐゴシック" charset="0"/>
              </a:rPr>
              <a:t>D</a:t>
            </a:r>
            <a:r>
              <a:rPr lang="en-US" dirty="0" smtClean="0">
                <a:ea typeface="ＭＳ Ｐゴシック" charset="0"/>
                <a:cs typeface="ＭＳ Ｐゴシック" charset="0"/>
              </a:rPr>
              <a:t>ifferent </a:t>
            </a:r>
            <a:r>
              <a:rPr lang="en-US" dirty="0">
                <a:ea typeface="ＭＳ Ｐゴシック" charset="0"/>
                <a:cs typeface="ＭＳ Ｐゴシック" charset="0"/>
              </a:rPr>
              <a:t>branch instructions on the ARM</a:t>
            </a:r>
          </a:p>
          <a:p>
            <a:pPr lvl="1"/>
            <a:r>
              <a:rPr lang="en-US" dirty="0">
                <a:latin typeface="Courier New" charset="0"/>
                <a:ea typeface="ＭＳ Ｐゴシック" charset="0"/>
              </a:rPr>
              <a:t>B{&lt;</a:t>
            </a:r>
            <a:r>
              <a:rPr lang="en-US" dirty="0" err="1">
                <a:latin typeface="Courier New" charset="0"/>
                <a:ea typeface="ＭＳ Ｐゴシック" charset="0"/>
              </a:rPr>
              <a:t>cond</a:t>
            </a:r>
            <a:r>
              <a:rPr lang="en-US" dirty="0">
                <a:latin typeface="Courier New" charset="0"/>
                <a:ea typeface="ＭＳ Ｐゴシック" charset="0"/>
              </a:rPr>
              <a:t>&gt;} label</a:t>
            </a:r>
          </a:p>
          <a:p>
            <a:pPr lvl="1"/>
            <a:r>
              <a:rPr lang="en-US" dirty="0">
                <a:latin typeface="Courier New" charset="0"/>
                <a:ea typeface="ＭＳ Ｐゴシック" charset="0"/>
              </a:rPr>
              <a:t>BL{&lt;</a:t>
            </a:r>
            <a:r>
              <a:rPr lang="en-US" dirty="0" err="1">
                <a:latin typeface="Courier New" charset="0"/>
                <a:ea typeface="ＭＳ Ｐゴシック" charset="0"/>
              </a:rPr>
              <a:t>cond</a:t>
            </a:r>
            <a:r>
              <a:rPr lang="en-US" dirty="0">
                <a:latin typeface="Courier New" charset="0"/>
                <a:ea typeface="ＭＳ Ｐゴシック" charset="0"/>
              </a:rPr>
              <a:t>&gt;} label</a:t>
            </a:r>
          </a:p>
          <a:p>
            <a:pPr lvl="1"/>
            <a:r>
              <a:rPr lang="en-US" dirty="0">
                <a:latin typeface="Courier New" charset="0"/>
                <a:ea typeface="ＭＳ Ｐゴシック" charset="0"/>
              </a:rPr>
              <a:t>BX{&lt;</a:t>
            </a:r>
            <a:r>
              <a:rPr lang="en-US" dirty="0" err="1">
                <a:latin typeface="Courier New" charset="0"/>
                <a:ea typeface="ＭＳ Ｐゴシック" charset="0"/>
              </a:rPr>
              <a:t>cond</a:t>
            </a:r>
            <a:r>
              <a:rPr lang="en-US" dirty="0">
                <a:latin typeface="Courier New" charset="0"/>
                <a:ea typeface="ＭＳ Ｐゴシック" charset="0"/>
              </a:rPr>
              <a:t>&gt;} </a:t>
            </a:r>
            <a:r>
              <a:rPr lang="en-US" dirty="0" err="1">
                <a:latin typeface="Courier New" charset="0"/>
                <a:ea typeface="ＭＳ Ｐゴシック" charset="0"/>
              </a:rPr>
              <a:t>Rm</a:t>
            </a:r>
            <a:endParaRPr lang="en-US" dirty="0">
              <a:latin typeface="Courier New"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5</a:t>
            </a:fld>
            <a:endParaRPr lang="en-US"/>
          </a:p>
        </p:txBody>
      </p:sp>
    </p:spTree>
    <p:extLst>
      <p:ext uri="{BB962C8B-B14F-4D97-AF65-F5344CB8AC3E}">
        <p14:creationId xmlns:p14="http://schemas.microsoft.com/office/powerpoint/2010/main" val="4239132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Overview</a:t>
            </a:r>
            <a:endParaRPr lang="en-US" dirty="0"/>
          </a:p>
        </p:txBody>
      </p:sp>
      <p:sp>
        <p:nvSpPr>
          <p:cNvPr id="3" name="Content Placeholder 2"/>
          <p:cNvSpPr>
            <a:spLocks noGrp="1"/>
          </p:cNvSpPr>
          <p:nvPr>
            <p:ph idx="1"/>
          </p:nvPr>
        </p:nvSpPr>
        <p:spPr/>
        <p:txBody>
          <a:bodyPr/>
          <a:lstStyle/>
          <a:p>
            <a:r>
              <a:rPr lang="en-US" dirty="0" smtClean="0"/>
              <a:t>ARM ASM Part 2</a:t>
            </a:r>
          </a:p>
          <a:p>
            <a:pPr lvl="1"/>
            <a:r>
              <a:rPr lang="en-US" dirty="0" smtClean="0"/>
              <a:t>Addressing Modes (review)</a:t>
            </a:r>
          </a:p>
          <a:p>
            <a:pPr lvl="1"/>
            <a:r>
              <a:rPr lang="en-US" dirty="0" smtClean="0"/>
              <a:t>Batch load</a:t>
            </a:r>
          </a:p>
          <a:p>
            <a:pPr lvl="1"/>
            <a:r>
              <a:rPr lang="en-US" dirty="0" smtClean="0"/>
              <a:t>Stack</a:t>
            </a:r>
          </a:p>
          <a:p>
            <a:endParaRPr lang="en-US" dirty="0"/>
          </a:p>
          <a:p>
            <a:r>
              <a:rPr lang="en-US" dirty="0" smtClean="0"/>
              <a:t>Memory Mapped Input Output (MMIO)</a:t>
            </a:r>
            <a:endParaRPr lang="en-US" dirty="0">
              <a:ea typeface="ＭＳ Ｐゴシック" charset="0"/>
            </a:endParaRPr>
          </a:p>
        </p:txBody>
      </p:sp>
      <p:sp>
        <p:nvSpPr>
          <p:cNvPr id="4" name="Slide Number Placeholder 3"/>
          <p:cNvSpPr>
            <a:spLocks noGrp="1"/>
          </p:cNvSpPr>
          <p:nvPr>
            <p:ph type="sldNum" sz="quarter" idx="10"/>
          </p:nvPr>
        </p:nvSpPr>
        <p:spPr/>
        <p:txBody>
          <a:bodyPr/>
          <a:lstStyle/>
          <a:p>
            <a:fld id="{2674F618-CACE-4FD6-AC09-05B693CE5579}" type="slidenum">
              <a:rPr lang="en-US" smtClean="0"/>
              <a:pPr/>
              <a:t>6</a:t>
            </a:fld>
            <a:endParaRPr lang="en-US"/>
          </a:p>
        </p:txBody>
      </p:sp>
    </p:spTree>
    <p:extLst>
      <p:ext uri="{BB962C8B-B14F-4D97-AF65-F5344CB8AC3E}">
        <p14:creationId xmlns:p14="http://schemas.microsoft.com/office/powerpoint/2010/main" val="510796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LDR and STR</a:t>
            </a:r>
            <a:endParaRPr lang="en-US" dirty="0"/>
          </a:p>
        </p:txBody>
      </p:sp>
      <p:sp>
        <p:nvSpPr>
          <p:cNvPr id="3" name="Content Placeholder 2"/>
          <p:cNvSpPr>
            <a:spLocks noGrp="1"/>
          </p:cNvSpPr>
          <p:nvPr>
            <p:ph idx="1"/>
          </p:nvPr>
        </p:nvSpPr>
        <p:spPr/>
        <p:txBody>
          <a:bodyPr/>
          <a:lstStyle/>
          <a:p>
            <a:r>
              <a:rPr lang="en-US" sz="1800" dirty="0">
                <a:ea typeface="ＭＳ Ｐゴシック" charset="0"/>
                <a:cs typeface="ＭＳ Ｐゴシック" charset="0"/>
              </a:rPr>
              <a:t>LDR and STR instructions can load and store data on a boundary alignment that is the same as the </a:t>
            </a:r>
            <a:r>
              <a:rPr lang="en-US" sz="1800" dirty="0" err="1">
                <a:ea typeface="ＭＳ Ｐゴシック" charset="0"/>
                <a:cs typeface="ＭＳ Ｐゴシック" charset="0"/>
              </a:rPr>
              <a:t>datatype</a:t>
            </a:r>
            <a:r>
              <a:rPr lang="en-US" sz="1800" dirty="0">
                <a:ea typeface="ＭＳ Ｐゴシック" charset="0"/>
                <a:cs typeface="ＭＳ Ｐゴシック" charset="0"/>
              </a:rPr>
              <a:t> size being loaded or </a:t>
            </a:r>
            <a:r>
              <a:rPr lang="en-US" sz="1800" dirty="0" smtClean="0">
                <a:ea typeface="ＭＳ Ｐゴシック" charset="0"/>
                <a:cs typeface="ＭＳ Ｐゴシック" charset="0"/>
              </a:rPr>
              <a:t>stored</a:t>
            </a:r>
          </a:p>
          <a:p>
            <a:endParaRPr lang="en-US" sz="1800" dirty="0">
              <a:ea typeface="ＭＳ Ｐゴシック" charset="0"/>
              <a:cs typeface="ＭＳ Ｐゴシック" charset="0"/>
            </a:endParaRPr>
          </a:p>
          <a:p>
            <a:r>
              <a:rPr lang="en-US" sz="1800" dirty="0">
                <a:ea typeface="ＭＳ Ｐゴシック" charset="0"/>
                <a:cs typeface="ＭＳ Ｐゴシック" charset="0"/>
              </a:rPr>
              <a:t>LDR can only load 32-bit words on a memory address that is a multiple of 4 bytes – 0, 4, 8, and so </a:t>
            </a:r>
            <a:r>
              <a:rPr lang="en-US" sz="1800" dirty="0" smtClean="0">
                <a:ea typeface="ＭＳ Ｐゴシック" charset="0"/>
                <a:cs typeface="ＭＳ Ｐゴシック" charset="0"/>
              </a:rPr>
              <a:t>on</a:t>
            </a:r>
          </a:p>
          <a:p>
            <a:endParaRPr lang="en-US" sz="1800" dirty="0">
              <a:latin typeface="Times New Roman" charset="0"/>
              <a:ea typeface="ＭＳ Ｐゴシック" charset="0"/>
              <a:cs typeface="ＭＳ Ｐゴシック" charset="0"/>
            </a:endParaRPr>
          </a:p>
          <a:p>
            <a:r>
              <a:rPr lang="en-US" sz="1800" dirty="0">
                <a:latin typeface="Courier New" charset="0"/>
                <a:ea typeface="ＭＳ Ｐゴシック" charset="0"/>
                <a:cs typeface="ＭＳ Ｐゴシック" charset="0"/>
              </a:rPr>
              <a:t>LDR r0, [r1] </a:t>
            </a:r>
          </a:p>
          <a:p>
            <a:pPr lvl="1"/>
            <a:r>
              <a:rPr lang="en-US" dirty="0">
                <a:ea typeface="ＭＳ Ｐゴシック" charset="0"/>
              </a:rPr>
              <a:t>Loads register r0 with the contents of the memory address pointed to by register </a:t>
            </a:r>
            <a:r>
              <a:rPr lang="en-US" dirty="0" smtClean="0">
                <a:ea typeface="ＭＳ Ｐゴシック" charset="0"/>
              </a:rPr>
              <a:t>r1</a:t>
            </a:r>
          </a:p>
          <a:p>
            <a:pPr lvl="1"/>
            <a:endParaRPr lang="en-US" dirty="0">
              <a:latin typeface="Times New Roman" charset="0"/>
              <a:ea typeface="ＭＳ Ｐゴシック" charset="0"/>
            </a:endParaRPr>
          </a:p>
          <a:p>
            <a:r>
              <a:rPr lang="en-US" sz="1800" dirty="0">
                <a:latin typeface="Courier New" charset="0"/>
                <a:ea typeface="ＭＳ Ｐゴシック" charset="0"/>
                <a:cs typeface="ＭＳ Ｐゴシック" charset="0"/>
              </a:rPr>
              <a:t>STR r0, [r1]</a:t>
            </a:r>
          </a:p>
          <a:p>
            <a:pPr lvl="1"/>
            <a:r>
              <a:rPr lang="en-US" dirty="0">
                <a:ea typeface="ＭＳ Ｐゴシック" charset="0"/>
              </a:rPr>
              <a:t>Stores the contents of register r0 to the memory address pointed to by register </a:t>
            </a:r>
            <a:r>
              <a:rPr lang="en-US" dirty="0" smtClean="0">
                <a:ea typeface="ＭＳ Ｐゴシック" charset="0"/>
              </a:rPr>
              <a:t>r1</a:t>
            </a:r>
          </a:p>
          <a:p>
            <a:pPr lvl="1"/>
            <a:endParaRPr lang="en-US" dirty="0">
              <a:latin typeface="Times New Roman" charset="0"/>
              <a:ea typeface="ＭＳ Ｐゴシック" charset="0"/>
              <a:cs typeface="ＭＳ Ｐゴシック" charset="0"/>
            </a:endParaRPr>
          </a:p>
          <a:p>
            <a:r>
              <a:rPr lang="en-US" sz="1800" dirty="0">
                <a:ea typeface="ＭＳ Ｐゴシック" charset="0"/>
                <a:cs typeface="ＭＳ Ｐゴシック" charset="0"/>
              </a:rPr>
              <a:t>Register r1 is called the </a:t>
            </a:r>
            <a:r>
              <a:rPr lang="en-US" sz="1800" dirty="0">
                <a:solidFill>
                  <a:srgbClr val="0000FF"/>
                </a:solidFill>
                <a:ea typeface="ＭＳ Ｐゴシック" charset="0"/>
                <a:cs typeface="ＭＳ Ｐゴシック" charset="0"/>
              </a:rPr>
              <a:t>base address register</a:t>
            </a:r>
          </a:p>
          <a:p>
            <a:endParaRPr lang="en-US" sz="1800"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7</a:t>
            </a:fld>
            <a:endParaRPr lang="en-US"/>
          </a:p>
        </p:txBody>
      </p:sp>
    </p:spTree>
    <p:extLst>
      <p:ext uri="{BB962C8B-B14F-4D97-AF65-F5344CB8AC3E}">
        <p14:creationId xmlns:p14="http://schemas.microsoft.com/office/powerpoint/2010/main" val="16368863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LDR/STR Example</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8</a:t>
            </a:fld>
            <a:endParaRPr lang="en-US"/>
          </a:p>
        </p:txBody>
      </p:sp>
      <p:pic>
        <p:nvPicPr>
          <p:cNvPr id="5" name="Picture 4"/>
          <p:cNvPicPr>
            <a:picLocks noChangeAspect="1"/>
          </p:cNvPicPr>
          <p:nvPr/>
        </p:nvPicPr>
        <p:blipFill>
          <a:blip r:embed="rId2"/>
          <a:stretch>
            <a:fillRect/>
          </a:stretch>
        </p:blipFill>
        <p:spPr>
          <a:xfrm>
            <a:off x="561474" y="2755714"/>
            <a:ext cx="8168105" cy="3377622"/>
          </a:xfrm>
          <a:prstGeom prst="rect">
            <a:avLst/>
          </a:prstGeom>
        </p:spPr>
      </p:pic>
      <p:sp>
        <p:nvSpPr>
          <p:cNvPr id="6" name="Content Placeholder 2"/>
          <p:cNvSpPr>
            <a:spLocks noGrp="1"/>
          </p:cNvSpPr>
          <p:nvPr>
            <p:ph idx="1"/>
          </p:nvPr>
        </p:nvSpPr>
        <p:spPr>
          <a:xfrm>
            <a:off x="457200" y="972556"/>
            <a:ext cx="8229600" cy="5046663"/>
          </a:xfrm>
        </p:spPr>
        <p:txBody>
          <a:bodyPr/>
          <a:lstStyle/>
          <a:p>
            <a:r>
              <a:rPr lang="en-US" sz="1800" dirty="0" smtClean="0">
                <a:ea typeface="ＭＳ Ｐゴシック" charset="0"/>
                <a:cs typeface="ＭＳ Ｐゴシック" charset="0"/>
              </a:rPr>
              <a:t>The memory location to be accessed is held in a base register</a:t>
            </a:r>
          </a:p>
          <a:p>
            <a:endParaRPr lang="en-US" sz="1800" dirty="0">
              <a:solidFill>
                <a:srgbClr val="0000FF"/>
              </a:solidFill>
              <a:latin typeface="Courier"/>
              <a:ea typeface="ＭＳ Ｐゴシック" charset="0"/>
              <a:cs typeface="Courier"/>
            </a:endParaRPr>
          </a:p>
          <a:p>
            <a:pPr marL="457200" lvl="1" indent="0">
              <a:buNone/>
            </a:pPr>
            <a:r>
              <a:rPr lang="en-US" sz="1600" dirty="0" smtClean="0">
                <a:solidFill>
                  <a:srgbClr val="0000FF"/>
                </a:solidFill>
                <a:latin typeface="Courier"/>
                <a:ea typeface="ＭＳ Ｐゴシック" charset="0"/>
                <a:cs typeface="Courier"/>
              </a:rPr>
              <a:t>STR r0, [r1]		; Store contents of r0 to location pointed</a:t>
            </a:r>
          </a:p>
          <a:p>
            <a:pPr marL="457200" lvl="1" indent="0">
              <a:buNone/>
            </a:pPr>
            <a:r>
              <a:rPr lang="en-US" sz="1600" dirty="0">
                <a:solidFill>
                  <a:srgbClr val="0000FF"/>
                </a:solidFill>
                <a:latin typeface="Courier"/>
                <a:ea typeface="ＭＳ Ｐゴシック" charset="0"/>
                <a:cs typeface="Courier"/>
              </a:rPr>
              <a:t>	</a:t>
            </a:r>
            <a:r>
              <a:rPr lang="en-US" sz="1600" dirty="0" smtClean="0">
                <a:solidFill>
                  <a:srgbClr val="0000FF"/>
                </a:solidFill>
                <a:latin typeface="Courier"/>
                <a:ea typeface="ＭＳ Ｐゴシック" charset="0"/>
                <a:cs typeface="Courier"/>
              </a:rPr>
              <a:t>				; to by contents of r1.</a:t>
            </a:r>
          </a:p>
          <a:p>
            <a:pPr marL="457200" lvl="1" indent="0">
              <a:buNone/>
            </a:pPr>
            <a:r>
              <a:rPr lang="en-US" sz="1600" dirty="0" smtClean="0">
                <a:solidFill>
                  <a:srgbClr val="0000FF"/>
                </a:solidFill>
                <a:latin typeface="Courier"/>
                <a:ea typeface="ＭＳ Ｐゴシック" charset="0"/>
                <a:cs typeface="Courier"/>
              </a:rPr>
              <a:t>LDR r2, [r1]		; Load r2 with contents of memory location</a:t>
            </a:r>
          </a:p>
          <a:p>
            <a:pPr marL="457200" lvl="1" indent="0">
              <a:buNone/>
            </a:pPr>
            <a:r>
              <a:rPr lang="en-US" sz="1600" dirty="0">
                <a:solidFill>
                  <a:srgbClr val="0000FF"/>
                </a:solidFill>
                <a:latin typeface="Courier"/>
                <a:ea typeface="ＭＳ Ｐゴシック" charset="0"/>
                <a:cs typeface="Courier"/>
              </a:rPr>
              <a:t>	</a:t>
            </a:r>
            <a:r>
              <a:rPr lang="en-US" sz="1600" dirty="0" smtClean="0">
                <a:solidFill>
                  <a:srgbClr val="0000FF"/>
                </a:solidFill>
                <a:latin typeface="Courier"/>
                <a:ea typeface="ＭＳ Ｐゴシック" charset="0"/>
                <a:cs typeface="Courier"/>
              </a:rPr>
              <a:t>				; pointed to by contents of r1</a:t>
            </a:r>
            <a:endParaRPr lang="en-US" sz="1600" dirty="0">
              <a:solidFill>
                <a:srgbClr val="0000FF"/>
              </a:solidFill>
              <a:latin typeface="Courier"/>
              <a:ea typeface="ＭＳ Ｐゴシック" charset="0"/>
              <a:cs typeface="Courier"/>
            </a:endParaRPr>
          </a:p>
          <a:p>
            <a:pPr marL="0" indent="0">
              <a:buNone/>
            </a:pPr>
            <a:endParaRPr lang="en-US" sz="1800" dirty="0"/>
          </a:p>
        </p:txBody>
      </p:sp>
    </p:spTree>
    <p:extLst>
      <p:ext uri="{BB962C8B-B14F-4D97-AF65-F5344CB8AC3E}">
        <p14:creationId xmlns:p14="http://schemas.microsoft.com/office/powerpoint/2010/main" val="1151816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Modes (1-4)</a:t>
            </a:r>
            <a:endParaRPr lang="en-US" dirty="0"/>
          </a:p>
        </p:txBody>
      </p:sp>
      <p:sp>
        <p:nvSpPr>
          <p:cNvPr id="3" name="Content Placeholder 2"/>
          <p:cNvSpPr>
            <a:spLocks noGrp="1"/>
          </p:cNvSpPr>
          <p:nvPr>
            <p:ph idx="1"/>
          </p:nvPr>
        </p:nvSpPr>
        <p:spPr/>
        <p:txBody>
          <a:bodyPr/>
          <a:lstStyle/>
          <a:p>
            <a:r>
              <a:rPr lang="en-US" dirty="0">
                <a:ea typeface="ＭＳ Ｐゴシック" charset="0"/>
                <a:cs typeface="ＭＳ Ｐゴシック" charset="0"/>
              </a:rPr>
              <a:t>ARM provides three addressing modes</a:t>
            </a:r>
          </a:p>
          <a:p>
            <a:pPr lvl="1"/>
            <a:r>
              <a:rPr lang="en-US" dirty="0" err="1">
                <a:ea typeface="ＭＳ Ｐゴシック" charset="0"/>
              </a:rPr>
              <a:t>Preindex</a:t>
            </a:r>
            <a:r>
              <a:rPr lang="en-US" dirty="0">
                <a:ea typeface="ＭＳ Ｐゴシック" charset="0"/>
              </a:rPr>
              <a:t> with </a:t>
            </a:r>
            <a:r>
              <a:rPr lang="en-US" dirty="0" err="1">
                <a:ea typeface="ＭＳ Ｐゴシック" charset="0"/>
              </a:rPr>
              <a:t>writeback</a:t>
            </a:r>
            <a:endParaRPr lang="en-US" dirty="0">
              <a:ea typeface="ＭＳ Ｐゴシック" charset="0"/>
            </a:endParaRPr>
          </a:p>
          <a:p>
            <a:pPr lvl="1"/>
            <a:r>
              <a:rPr lang="en-US" dirty="0" err="1">
                <a:ea typeface="ＭＳ Ｐゴシック" charset="0"/>
              </a:rPr>
              <a:t>Preindex</a:t>
            </a:r>
            <a:endParaRPr lang="en-US" dirty="0">
              <a:ea typeface="ＭＳ Ｐゴシック" charset="0"/>
            </a:endParaRPr>
          </a:p>
          <a:p>
            <a:pPr lvl="1"/>
            <a:r>
              <a:rPr lang="en-US" dirty="0" err="1" smtClean="0">
                <a:ea typeface="ＭＳ Ｐゴシック" charset="0"/>
              </a:rPr>
              <a:t>Postindex</a:t>
            </a:r>
            <a:endParaRPr lang="en-US" dirty="0" smtClean="0">
              <a:ea typeface="ＭＳ Ｐゴシック" charset="0"/>
            </a:endParaRPr>
          </a:p>
          <a:p>
            <a:pPr lvl="1"/>
            <a:endParaRPr lang="en-US" dirty="0">
              <a:ea typeface="ＭＳ Ｐゴシック" charset="0"/>
            </a:endParaRPr>
          </a:p>
          <a:p>
            <a:r>
              <a:rPr lang="en-US" dirty="0" err="1">
                <a:ea typeface="ＭＳ Ｐゴシック" charset="0"/>
                <a:cs typeface="ＭＳ Ｐゴシック" charset="0"/>
              </a:rPr>
              <a:t>Preindex</a:t>
            </a:r>
            <a:r>
              <a:rPr lang="en-US" dirty="0">
                <a:ea typeface="ＭＳ Ｐゴシック" charset="0"/>
                <a:cs typeface="ＭＳ Ｐゴシック" charset="0"/>
              </a:rPr>
              <a:t> mode useful for accessing a single element in a data </a:t>
            </a:r>
            <a:r>
              <a:rPr lang="en-US" dirty="0" smtClean="0">
                <a:ea typeface="ＭＳ Ｐゴシック" charset="0"/>
                <a:cs typeface="ＭＳ Ｐゴシック" charset="0"/>
              </a:rPr>
              <a:t>structure</a:t>
            </a:r>
          </a:p>
          <a:p>
            <a:endParaRPr lang="en-US" dirty="0">
              <a:ea typeface="ＭＳ Ｐゴシック" charset="0"/>
              <a:cs typeface="ＭＳ Ｐゴシック" charset="0"/>
            </a:endParaRPr>
          </a:p>
          <a:p>
            <a:r>
              <a:rPr lang="en-US" dirty="0" err="1">
                <a:ea typeface="ＭＳ Ｐゴシック" charset="0"/>
                <a:cs typeface="ＭＳ Ｐゴシック" charset="0"/>
              </a:rPr>
              <a:t>Postindex</a:t>
            </a:r>
            <a:r>
              <a:rPr lang="en-US" dirty="0">
                <a:ea typeface="ＭＳ Ｐゴシック" charset="0"/>
                <a:cs typeface="ＭＳ Ｐゴシック" charset="0"/>
              </a:rPr>
              <a:t> and </a:t>
            </a:r>
            <a:r>
              <a:rPr lang="en-US" dirty="0" err="1">
                <a:ea typeface="ＭＳ Ｐゴシック" charset="0"/>
                <a:cs typeface="ＭＳ Ｐゴシック" charset="0"/>
              </a:rPr>
              <a:t>preindex</a:t>
            </a:r>
            <a:r>
              <a:rPr lang="en-US" dirty="0">
                <a:ea typeface="ＭＳ Ｐゴシック" charset="0"/>
                <a:cs typeface="ＭＳ Ｐゴシック" charset="0"/>
              </a:rPr>
              <a:t> with </a:t>
            </a:r>
            <a:r>
              <a:rPr lang="en-US" dirty="0" err="1">
                <a:ea typeface="ＭＳ Ｐゴシック" charset="0"/>
                <a:cs typeface="ＭＳ Ｐゴシック" charset="0"/>
              </a:rPr>
              <a:t>writeback</a:t>
            </a:r>
            <a:r>
              <a:rPr lang="en-US" dirty="0">
                <a:ea typeface="ＭＳ Ｐゴシック" charset="0"/>
                <a:cs typeface="ＭＳ Ｐゴシック" charset="0"/>
              </a:rPr>
              <a:t> useful for traversing an array</a:t>
            </a:r>
          </a:p>
          <a:p>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9</a:t>
            </a:fld>
            <a:endParaRPr lang="en-US"/>
          </a:p>
        </p:txBody>
      </p:sp>
    </p:spTree>
    <p:extLst>
      <p:ext uri="{BB962C8B-B14F-4D97-AF65-F5344CB8AC3E}">
        <p14:creationId xmlns:p14="http://schemas.microsoft.com/office/powerpoint/2010/main" val="1107756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35583</TotalTime>
  <Words>3426</Words>
  <Application>Microsoft Macintosh PowerPoint</Application>
  <PresentationFormat>On-screen Show (4:3)</PresentationFormat>
  <Paragraphs>671</Paragraphs>
  <Slides>40</Slides>
  <Notes>23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Arial</vt:lpstr>
      <vt:lpstr>Calibri</vt:lpstr>
      <vt:lpstr>Calibri Bold Italic</vt:lpstr>
      <vt:lpstr>Courier</vt:lpstr>
      <vt:lpstr>Courier New</vt:lpstr>
      <vt:lpstr>Courier New Bold</vt:lpstr>
      <vt:lpstr>Garamond</vt:lpstr>
      <vt:lpstr>MS PGothic</vt:lpstr>
      <vt:lpstr>ＭＳ Ｐゴシック</vt:lpstr>
      <vt:lpstr>Tahoma</vt:lpstr>
      <vt:lpstr>Times New Roman</vt:lpstr>
      <vt:lpstr>Wingdings</vt:lpstr>
      <vt:lpstr>Wingdings 3</vt:lpstr>
      <vt:lpstr>ヒラギノ角ゴ ProN W6</vt:lpstr>
      <vt:lpstr>Office Theme</vt:lpstr>
      <vt:lpstr>18-349: Introduction to Embedded  Real-Time Systems  Lecture 4: ARM ASM Part 2</vt:lpstr>
      <vt:lpstr>Kaboom Explained…</vt:lpstr>
      <vt:lpstr>Last Lecture</vt:lpstr>
      <vt:lpstr>ARM ISA Quick Reference</vt:lpstr>
      <vt:lpstr>Branch Instructions</vt:lpstr>
      <vt:lpstr>Lecture Overview</vt:lpstr>
      <vt:lpstr>LDR and STR</vt:lpstr>
      <vt:lpstr>LDR/STR Example</vt:lpstr>
      <vt:lpstr>Addressing Modes (1-4)</vt:lpstr>
      <vt:lpstr>Addressing Modes (2-4)</vt:lpstr>
      <vt:lpstr>Addressing Modes (3-4)</vt:lpstr>
      <vt:lpstr>Addressing Modes (4-4)</vt:lpstr>
      <vt:lpstr>Multiple-Register Transfer</vt:lpstr>
      <vt:lpstr>More on Load-Store-Multiple</vt:lpstr>
      <vt:lpstr>Addressing Modes for  Load-Store-Multiple</vt:lpstr>
      <vt:lpstr>Things to Remember</vt:lpstr>
      <vt:lpstr>Examples</vt:lpstr>
      <vt:lpstr>Example 1: Saving &amp; Restoring Registers</vt:lpstr>
      <vt:lpstr>Example 1: Block Copying</vt:lpstr>
      <vt:lpstr>Stack Operations</vt:lpstr>
      <vt:lpstr>Stacks on the ARM</vt:lpstr>
      <vt:lpstr>Example</vt:lpstr>
      <vt:lpstr>SW Stack Checking</vt:lpstr>
      <vt:lpstr>Call Chain</vt:lpstr>
      <vt:lpstr>Instruction Support for Functions</vt:lpstr>
      <vt:lpstr>Register Saving Conventions</vt:lpstr>
      <vt:lpstr>Register Usage </vt:lpstr>
      <vt:lpstr>Course Hardware</vt:lpstr>
      <vt:lpstr>Rpi Boot Process</vt:lpstr>
      <vt:lpstr>Interfacing Peripheral  Devices to the Processor</vt:lpstr>
      <vt:lpstr>Software Addressing of I/O Devices </vt:lpstr>
      <vt:lpstr>Example</vt:lpstr>
      <vt:lpstr>Example</vt:lpstr>
      <vt:lpstr>Writing Code to Access the Devices </vt:lpstr>
      <vt:lpstr>I/O Register Basics </vt:lpstr>
      <vt:lpstr>Making the case for volatile</vt:lpstr>
      <vt:lpstr>Syntax of volatile</vt:lpstr>
      <vt:lpstr>The Use of volatile (1)</vt:lpstr>
      <vt:lpstr>The Use of volatile (2)</vt:lpstr>
      <vt:lpstr>Thoughts on volatile</vt:lpstr>
    </vt:vector>
  </TitlesOfParts>
  <Company>Carnegie Mellon University</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 Gooch</dc:creator>
  <cp:lastModifiedBy>Bader Alahmad</cp:lastModifiedBy>
  <cp:revision>758</cp:revision>
  <cp:lastPrinted>2016-09-12T18:45:32Z</cp:lastPrinted>
  <dcterms:created xsi:type="dcterms:W3CDTF">2010-12-17T20:07:52Z</dcterms:created>
  <dcterms:modified xsi:type="dcterms:W3CDTF">2017-12-15T16:33:46Z</dcterms:modified>
</cp:coreProperties>
</file>